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28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B915-146B-4469-862C-CFEAEC85D016}" type="datetimeFigureOut">
              <a:rPr lang="ru-RU" smtClean="0"/>
              <a:t>03.11.2016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B2897-0179-4299-B556-4D9839D9AE9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000240"/>
            <a:ext cx="492919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ru-RU" sz="6000" b="1" i="1" dirty="0" smtClean="0">
                <a:solidFill>
                  <a:srgbClr val="0070C0"/>
                </a:solidFill>
              </a:rPr>
              <a:t>Синдром  </a:t>
            </a:r>
            <a:br>
              <a:rPr lang="ru-RU" sz="6000" b="1" i="1" dirty="0" smtClean="0">
                <a:solidFill>
                  <a:srgbClr val="0070C0"/>
                </a:solidFill>
              </a:rPr>
            </a:br>
            <a:r>
              <a:rPr lang="ru-RU" sz="6000" b="1" i="1" dirty="0" smtClean="0">
                <a:solidFill>
                  <a:srgbClr val="0070C0"/>
                </a:solidFill>
              </a:rPr>
              <a:t>        Дауна:</a:t>
            </a:r>
            <a:r>
              <a:rPr lang="ru-RU" sz="4800" b="1" i="1" dirty="0" smtClean="0">
                <a:solidFill>
                  <a:srgbClr val="0070C0"/>
                </a:solidFill>
              </a:rPr>
              <a:t/>
            </a:r>
            <a:br>
              <a:rPr lang="ru-RU" sz="4800" b="1" i="1" dirty="0" smtClean="0">
                <a:solidFill>
                  <a:srgbClr val="0070C0"/>
                </a:solidFill>
              </a:rPr>
            </a:br>
            <a:r>
              <a:rPr lang="ru-RU" sz="4800" b="1" dirty="0" smtClean="0"/>
              <a:t> </a:t>
            </a:r>
            <a:br>
              <a:rPr lang="ru-RU" sz="4800" b="1" dirty="0" smtClean="0"/>
            </a:br>
            <a:r>
              <a:rPr lang="ru-RU" sz="4800" b="1" i="1" dirty="0" smtClean="0"/>
              <a:t>відомі фактори </a:t>
            </a:r>
            <a:br>
              <a:rPr lang="ru-RU" sz="4800" b="1" i="1" dirty="0" smtClean="0"/>
            </a:br>
            <a:r>
              <a:rPr lang="ru-RU" sz="4800" b="1" i="1" dirty="0" smtClean="0"/>
              <a:t>ризику</a:t>
            </a:r>
            <a:endParaRPr lang="ru-RU" sz="4800" b="1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143380"/>
            <a:ext cx="8229600" cy="2357454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</a:t>
            </a:r>
            <a:r>
              <a:rPr lang="ru-RU" b="1" dirty="0" err="1" smtClean="0"/>
              <a:t>Синдро́м</a:t>
            </a:r>
            <a:r>
              <a:rPr lang="ru-RU" b="1" dirty="0" smtClean="0"/>
              <a:t> </a:t>
            </a:r>
            <a:r>
              <a:rPr lang="ru-RU" b="1" dirty="0" err="1"/>
              <a:t>Да́уна</a:t>
            </a:r>
            <a:r>
              <a:rPr lang="ru-RU" dirty="0"/>
              <a:t> — </a:t>
            </a:r>
            <a:r>
              <a:rPr lang="ru-RU" dirty="0" err="1"/>
              <a:t>трисомія</a:t>
            </a:r>
            <a:r>
              <a:rPr lang="ru-RU" dirty="0"/>
              <a:t> за 21 хромосомою </a:t>
            </a:r>
            <a:r>
              <a:rPr lang="ru-RU" dirty="0" smtClean="0"/>
              <a:t>— </a:t>
            </a:r>
            <a:r>
              <a:rPr lang="ru-RU" dirty="0" err="1" smtClean="0"/>
              <a:t>генетична</a:t>
            </a:r>
            <a:r>
              <a:rPr lang="ru-RU" dirty="0" smtClean="0"/>
              <a:t> </a:t>
            </a:r>
            <a:r>
              <a:rPr lang="ru-RU" dirty="0" err="1" smtClean="0"/>
              <a:t>аномалія</a:t>
            </a:r>
            <a:r>
              <a:rPr lang="ru-RU" dirty="0" smtClean="0"/>
              <a:t>, </a:t>
            </a:r>
            <a:r>
              <a:rPr lang="ru-RU" dirty="0"/>
              <a:t>яку </a:t>
            </a:r>
            <a:r>
              <a:rPr lang="ru-RU" dirty="0" err="1"/>
              <a:t>спричинює</a:t>
            </a:r>
            <a:r>
              <a:rPr lang="ru-RU" dirty="0"/>
              <a:t> </a:t>
            </a:r>
            <a:r>
              <a:rPr lang="ru-RU" dirty="0" err="1"/>
              <a:t>присутність</a:t>
            </a:r>
            <a:r>
              <a:rPr lang="ru-RU" dirty="0"/>
              <a:t> </a:t>
            </a:r>
            <a:r>
              <a:rPr lang="ru-RU" dirty="0" err="1"/>
              <a:t>додаткової</a:t>
            </a:r>
            <a:r>
              <a:rPr lang="ru-RU" dirty="0"/>
              <a:t> </a:t>
            </a:r>
            <a:r>
              <a:rPr lang="ru-RU" dirty="0" err="1" smtClean="0"/>
              <a:t>хромосоми</a:t>
            </a:r>
            <a:r>
              <a:rPr lang="ru-RU" dirty="0" smtClean="0"/>
              <a:t> </a:t>
            </a:r>
            <a:r>
              <a:rPr lang="ru-RU" dirty="0"/>
              <a:t>у 21 </a:t>
            </a:r>
            <a:r>
              <a:rPr lang="ru-RU" dirty="0" err="1"/>
              <a:t>парі</a:t>
            </a:r>
            <a:r>
              <a:rPr lang="ru-RU" dirty="0"/>
              <a:t>.</a:t>
            </a:r>
          </a:p>
        </p:txBody>
      </p:sp>
      <p:pic>
        <p:nvPicPr>
          <p:cNvPr id="4" name="Рисунок 3" descr="7265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642918"/>
            <a:ext cx="6643734" cy="34289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5072098" cy="592937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/>
              <a:t>     </a:t>
            </a:r>
            <a:r>
              <a:rPr lang="ru-RU" sz="2400" dirty="0" err="1" smtClean="0"/>
              <a:t>Англійський</a:t>
            </a:r>
            <a:r>
              <a:rPr lang="ru-RU" sz="2400" dirty="0" smtClean="0"/>
              <a:t> </a:t>
            </a:r>
            <a:r>
              <a:rPr lang="ru-RU" sz="2400" dirty="0" err="1" smtClean="0"/>
              <a:t>лікар</a:t>
            </a:r>
            <a:r>
              <a:rPr lang="ru-RU" sz="2400" dirty="0" smtClean="0"/>
              <a:t> Джон </a:t>
            </a:r>
            <a:r>
              <a:rPr lang="ru-RU" sz="2400" dirty="0" err="1" smtClean="0"/>
              <a:t>Ленгдон</a:t>
            </a:r>
            <a:r>
              <a:rPr lang="ru-RU" sz="2400" dirty="0" smtClean="0"/>
              <a:t> Даун у 1862 </a:t>
            </a:r>
            <a:r>
              <a:rPr lang="ru-RU" sz="2400" dirty="0" err="1" smtClean="0"/>
              <a:t>році</a:t>
            </a:r>
            <a:r>
              <a:rPr lang="ru-RU" sz="2400" dirty="0" smtClean="0"/>
              <a:t> першим описав та </a:t>
            </a:r>
            <a:r>
              <a:rPr lang="ru-RU" sz="2400" dirty="0" err="1" smtClean="0"/>
              <a:t>охарактеризував</a:t>
            </a:r>
            <a:r>
              <a:rPr lang="ru-RU" sz="2400" dirty="0" smtClean="0"/>
              <a:t> синдром, </a:t>
            </a:r>
            <a:r>
              <a:rPr lang="ru-RU" sz="2400" dirty="0" err="1" smtClean="0"/>
              <a:t>який</a:t>
            </a:r>
            <a:r>
              <a:rPr lang="ru-RU" sz="2400" dirty="0" smtClean="0"/>
              <a:t> </a:t>
            </a:r>
            <a:r>
              <a:rPr lang="ru-RU" sz="2400" dirty="0" err="1" smtClean="0"/>
              <a:t>згодом</a:t>
            </a:r>
            <a:r>
              <a:rPr lang="ru-RU" sz="2400" dirty="0" smtClean="0"/>
              <a:t> </a:t>
            </a:r>
            <a:r>
              <a:rPr lang="ru-RU" sz="2400" dirty="0" err="1" smtClean="0"/>
              <a:t>був</a:t>
            </a:r>
            <a:r>
              <a:rPr lang="ru-RU" sz="2400" dirty="0" smtClean="0"/>
              <a:t> названий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ім'ям</a:t>
            </a:r>
            <a:r>
              <a:rPr lang="ru-RU" sz="2400" dirty="0" smtClean="0"/>
              <a:t>, як форму </a:t>
            </a:r>
            <a:r>
              <a:rPr lang="ru-RU" sz="2400" dirty="0" err="1" smtClean="0"/>
              <a:t>психічного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розладу</a:t>
            </a:r>
            <a:r>
              <a:rPr lang="ru-RU" sz="2400" dirty="0" smtClean="0"/>
              <a:t>.</a:t>
            </a:r>
          </a:p>
          <a:p>
            <a:pPr algn="just">
              <a:buNone/>
            </a:pPr>
            <a:endParaRPr lang="ru-RU" sz="2400" dirty="0"/>
          </a:p>
          <a:p>
            <a:pPr algn="just">
              <a:buNone/>
            </a:pPr>
            <a:r>
              <a:rPr lang="ru-RU" sz="2400" dirty="0" smtClean="0"/>
              <a:t>     Широко </a:t>
            </a:r>
            <a:r>
              <a:rPr lang="ru-RU" sz="2400" dirty="0" err="1" smtClean="0"/>
              <a:t>відомим</a:t>
            </a:r>
            <a:r>
              <a:rPr lang="ru-RU" sz="2400" dirty="0" smtClean="0"/>
              <a:t> </a:t>
            </a:r>
            <a:r>
              <a:rPr lang="ru-RU" sz="2400" dirty="0" err="1" smtClean="0"/>
              <a:t>поняття</a:t>
            </a:r>
            <a:r>
              <a:rPr lang="ru-RU" sz="2400" dirty="0" smtClean="0"/>
              <a:t> стало </a:t>
            </a:r>
            <a:r>
              <a:rPr lang="ru-RU" sz="2400" dirty="0" err="1" smtClean="0"/>
              <a:t>після</a:t>
            </a:r>
            <a:r>
              <a:rPr lang="ru-RU" sz="2400" dirty="0" smtClean="0"/>
              <a:t> </a:t>
            </a:r>
            <a:r>
              <a:rPr lang="ru-RU" sz="2400" dirty="0" err="1" smtClean="0"/>
              <a:t>опублікування</a:t>
            </a:r>
            <a:r>
              <a:rPr lang="ru-RU" sz="2400" dirty="0" smtClean="0"/>
              <a:t> ним </a:t>
            </a:r>
            <a:r>
              <a:rPr lang="ru-RU" sz="2400" dirty="0" err="1" smtClean="0"/>
              <a:t>доповіді</a:t>
            </a:r>
            <a:r>
              <a:rPr lang="ru-RU" sz="2400" dirty="0" smtClean="0"/>
              <a:t> на </a:t>
            </a:r>
            <a:r>
              <a:rPr lang="ru-RU" sz="2400" dirty="0" err="1" smtClean="0"/>
              <a:t>цю</a:t>
            </a:r>
            <a:r>
              <a:rPr lang="ru-RU" sz="2400" dirty="0" smtClean="0"/>
              <a:t> тему у 1866 </a:t>
            </a:r>
            <a:r>
              <a:rPr lang="ru-RU" sz="2400" dirty="0" err="1" smtClean="0"/>
              <a:t>році</a:t>
            </a:r>
            <a:r>
              <a:rPr lang="ru-RU" sz="2400" dirty="0" smtClean="0"/>
              <a:t>. Через </a:t>
            </a:r>
            <a:r>
              <a:rPr lang="ru-RU" sz="2400" dirty="0" err="1" smtClean="0"/>
              <a:t>конкретні</a:t>
            </a:r>
            <a:r>
              <a:rPr lang="ru-RU" sz="2400" dirty="0" smtClean="0"/>
              <a:t> </a:t>
            </a:r>
            <a:r>
              <a:rPr lang="ru-RU" sz="2400" dirty="0" err="1" smtClean="0"/>
              <a:t>зовнішні</a:t>
            </a:r>
            <a:r>
              <a:rPr lang="ru-RU" sz="2400" dirty="0" smtClean="0"/>
              <a:t> </a:t>
            </a:r>
            <a:r>
              <a:rPr lang="ru-RU" sz="2400" dirty="0" err="1" smtClean="0"/>
              <a:t>ознаки</a:t>
            </a:r>
            <a:r>
              <a:rPr lang="ru-RU" sz="2400" dirty="0" smtClean="0"/>
              <a:t> Даун </a:t>
            </a:r>
            <a:r>
              <a:rPr lang="ru-RU" sz="2400" dirty="0" err="1" smtClean="0"/>
              <a:t>використовував</a:t>
            </a:r>
            <a:r>
              <a:rPr lang="ru-RU" sz="2400" dirty="0" smtClean="0"/>
              <a:t> </a:t>
            </a:r>
            <a:r>
              <a:rPr lang="ru-RU" sz="2400" dirty="0" err="1" smtClean="0"/>
              <a:t>термін</a:t>
            </a:r>
            <a:r>
              <a:rPr lang="ru-RU" sz="2400" dirty="0" smtClean="0"/>
              <a:t> </a:t>
            </a:r>
            <a:r>
              <a:rPr lang="ru-RU" sz="2400" i="1" dirty="0" err="1" smtClean="0"/>
              <a:t>монголоїди</a:t>
            </a:r>
            <a:r>
              <a:rPr lang="ru-RU" sz="2400" dirty="0" smtClean="0"/>
              <a:t> (синдром же </a:t>
            </a:r>
            <a:r>
              <a:rPr lang="ru-RU" sz="2400" dirty="0" err="1" smtClean="0"/>
              <a:t>називали</a:t>
            </a:r>
            <a:r>
              <a:rPr lang="ru-RU" sz="2400" dirty="0" smtClean="0"/>
              <a:t> «</a:t>
            </a:r>
            <a:r>
              <a:rPr lang="ru-RU" sz="2400" i="1" dirty="0" err="1" smtClean="0"/>
              <a:t>монголізм</a:t>
            </a:r>
            <a:r>
              <a:rPr lang="ru-RU" sz="2400" dirty="0" smtClean="0"/>
              <a:t>»). </a:t>
            </a:r>
            <a:r>
              <a:rPr lang="ru-RU" sz="2400" dirty="0" err="1" smtClean="0"/>
              <a:t>Подання</a:t>
            </a:r>
            <a:r>
              <a:rPr lang="ru-RU" sz="2400" dirty="0" smtClean="0"/>
              <a:t> про синдром Дауна </a:t>
            </a:r>
            <a:r>
              <a:rPr lang="ru-RU" sz="2400" dirty="0" err="1" smtClean="0"/>
              <a:t>було</a:t>
            </a:r>
            <a:r>
              <a:rPr lang="ru-RU" sz="2400" dirty="0" smtClean="0"/>
              <a:t> </a:t>
            </a:r>
            <a:r>
              <a:rPr lang="ru-RU" sz="2400" dirty="0" err="1" smtClean="0"/>
              <a:t>дуже</a:t>
            </a:r>
            <a:r>
              <a:rPr lang="ru-RU" sz="2400" dirty="0" smtClean="0"/>
              <a:t> </a:t>
            </a:r>
            <a:r>
              <a:rPr lang="ru-RU" sz="2400" dirty="0" err="1" smtClean="0"/>
              <a:t>прив'язане</a:t>
            </a:r>
            <a:r>
              <a:rPr lang="ru-RU" sz="2400" dirty="0" smtClean="0"/>
              <a:t> до расизму аж до 1970-х </a:t>
            </a:r>
            <a:r>
              <a:rPr lang="ru-RU" sz="2400" dirty="0" err="1" smtClean="0"/>
              <a:t>років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5" name="Рисунок 4" descr="Portrait_of_John_Langdon_Down_(c_1870)_by_Sydney_Hod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714356"/>
            <a:ext cx="3357586" cy="492922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43306" y="571480"/>
            <a:ext cx="5072098" cy="592937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uk-UA" dirty="0" smtClean="0"/>
              <a:t>     Джон </a:t>
            </a:r>
            <a:r>
              <a:rPr lang="uk-UA" dirty="0" err="1" smtClean="0"/>
              <a:t>Даун</a:t>
            </a:r>
            <a:r>
              <a:rPr lang="uk-UA" dirty="0" smtClean="0"/>
              <a:t> лише описав ознаки синдрому, проте лише аж у 1950 році французький педіатр, лікар-гуманіст, противник антигуманного </a:t>
            </a:r>
            <a:r>
              <a:rPr lang="uk-UA" dirty="0" err="1" smtClean="0"/>
              <a:t>євгеніч-ного</a:t>
            </a:r>
            <a:r>
              <a:rPr lang="uk-UA" dirty="0" smtClean="0"/>
              <a:t> руху та абортів – </a:t>
            </a:r>
            <a:r>
              <a:rPr lang="uk-UA" dirty="0" err="1" smtClean="0"/>
              <a:t>Жером</a:t>
            </a:r>
            <a:r>
              <a:rPr lang="uk-UA" dirty="0" smtClean="0"/>
              <a:t> </a:t>
            </a:r>
            <a:r>
              <a:rPr lang="uk-UA" dirty="0" err="1" smtClean="0"/>
              <a:t>Лежен</a:t>
            </a:r>
            <a:r>
              <a:rPr lang="uk-UA" dirty="0"/>
              <a:t> </a:t>
            </a:r>
            <a:r>
              <a:rPr lang="uk-UA" dirty="0" smtClean="0"/>
              <a:t>– </a:t>
            </a:r>
            <a:r>
              <a:rPr lang="uk-UA" dirty="0" smtClean="0"/>
              <a:t>дослідив, що причиною синдрому </a:t>
            </a:r>
            <a:r>
              <a:rPr lang="uk-UA" dirty="0" err="1" smtClean="0"/>
              <a:t>Дауна</a:t>
            </a:r>
            <a:r>
              <a:rPr lang="uk-UA" dirty="0" smtClean="0"/>
              <a:t> є саме зайва хромосома у 21 парі.</a:t>
            </a:r>
            <a:endParaRPr lang="ru-RU" dirty="0"/>
          </a:p>
        </p:txBody>
      </p:sp>
      <p:pic>
        <p:nvPicPr>
          <p:cNvPr id="4" name="Рисунок 3" descr="leg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142984"/>
            <a:ext cx="3048000" cy="42481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500306"/>
            <a:ext cx="8072494" cy="278610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    За статистикою ВООЗ, у </a:t>
            </a:r>
            <a:r>
              <a:rPr lang="ru-RU" dirty="0" err="1" smtClean="0"/>
              <a:t>світі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синдромом Дауна </a:t>
            </a:r>
            <a:r>
              <a:rPr lang="ru-RU" dirty="0" err="1" smtClean="0"/>
              <a:t>народжується</a:t>
            </a:r>
            <a:r>
              <a:rPr lang="ru-RU" dirty="0" smtClean="0"/>
              <a:t> </a:t>
            </a:r>
            <a:r>
              <a:rPr lang="ru-RU" b="1" dirty="0" err="1" smtClean="0"/>
              <a:t>кожне</a:t>
            </a:r>
            <a:r>
              <a:rPr lang="ru-RU" b="1" dirty="0" smtClean="0"/>
              <a:t> 700-е </a:t>
            </a:r>
            <a:r>
              <a:rPr lang="ru-RU" b="1" dirty="0" err="1" smtClean="0"/>
              <a:t>немовля</a:t>
            </a:r>
            <a:r>
              <a:rPr lang="ru-RU" dirty="0" smtClean="0"/>
              <a:t>.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співвідношення</a:t>
            </a:r>
            <a:r>
              <a:rPr lang="ru-RU" dirty="0" smtClean="0"/>
              <a:t> </a:t>
            </a:r>
            <a:r>
              <a:rPr lang="ru-RU" dirty="0" err="1" smtClean="0"/>
              <a:t>однакове</a:t>
            </a:r>
            <a:r>
              <a:rPr lang="ru-RU" dirty="0" smtClean="0"/>
              <a:t> в </a:t>
            </a:r>
            <a:r>
              <a:rPr lang="ru-RU" dirty="0" err="1" smtClean="0"/>
              <a:t>різних</a:t>
            </a:r>
            <a:r>
              <a:rPr lang="ru-RU" dirty="0" smtClean="0"/>
              <a:t> </a:t>
            </a:r>
            <a:r>
              <a:rPr lang="ru-RU" dirty="0" err="1" smtClean="0"/>
              <a:t>країнах</a:t>
            </a:r>
            <a:r>
              <a:rPr lang="ru-RU" dirty="0" smtClean="0"/>
              <a:t>, </a:t>
            </a:r>
            <a:r>
              <a:rPr lang="ru-RU" dirty="0" err="1" smtClean="0"/>
              <a:t>кліматичних</a:t>
            </a:r>
            <a:r>
              <a:rPr lang="ru-RU" dirty="0" smtClean="0"/>
              <a:t> зонах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соціальних</a:t>
            </a:r>
            <a:r>
              <a:rPr lang="ru-RU" dirty="0" smtClean="0"/>
              <a:t> </a:t>
            </a:r>
            <a:r>
              <a:rPr lang="ru-RU" dirty="0" err="1" smtClean="0"/>
              <a:t>прошарках</a:t>
            </a:r>
            <a:r>
              <a:rPr lang="ru-RU" dirty="0" smtClean="0"/>
              <a:t>. </a:t>
            </a:r>
          </a:p>
          <a:p>
            <a:pPr algn="just">
              <a:buNone/>
            </a:pP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dirty="0" err="1" smtClean="0"/>
              <a:t>Генетичний</a:t>
            </a:r>
            <a:r>
              <a:rPr lang="ru-RU" dirty="0" smtClean="0"/>
              <a:t> </a:t>
            </a:r>
            <a:r>
              <a:rPr lang="ru-RU" dirty="0" err="1" smtClean="0"/>
              <a:t>збій</a:t>
            </a:r>
            <a:r>
              <a:rPr lang="ru-RU" dirty="0" smtClean="0"/>
              <a:t> </a:t>
            </a:r>
            <a:r>
              <a:rPr lang="ru-RU" dirty="0" err="1" smtClean="0"/>
              <a:t>відбувається</a:t>
            </a:r>
            <a:r>
              <a:rPr lang="ru-RU" dirty="0" smtClean="0"/>
              <a:t> </a:t>
            </a:r>
            <a:r>
              <a:rPr lang="ru-RU" dirty="0" err="1" smtClean="0"/>
              <a:t>незалежно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способу </a:t>
            </a:r>
            <a:r>
              <a:rPr lang="ru-RU" dirty="0" err="1" smtClean="0"/>
              <a:t>життя</a:t>
            </a:r>
            <a:r>
              <a:rPr lang="ru-RU" dirty="0" smtClean="0"/>
              <a:t> </a:t>
            </a:r>
            <a:r>
              <a:rPr lang="ru-RU" dirty="0" err="1" smtClean="0"/>
              <a:t>батьків</a:t>
            </a:r>
            <a:r>
              <a:rPr lang="ru-RU" dirty="0" smtClean="0"/>
              <a:t>, </a:t>
            </a:r>
            <a:r>
              <a:rPr lang="ru-RU" dirty="0" err="1" smtClean="0"/>
              <a:t>їхнього</a:t>
            </a:r>
            <a:r>
              <a:rPr lang="ru-RU" dirty="0" smtClean="0"/>
              <a:t> </a:t>
            </a:r>
            <a:r>
              <a:rPr lang="ru-RU" dirty="0" err="1" smtClean="0"/>
              <a:t>здоров'я</a:t>
            </a:r>
            <a:r>
              <a:rPr lang="ru-RU" dirty="0" smtClean="0"/>
              <a:t>, </a:t>
            </a:r>
            <a:r>
              <a:rPr lang="ru-RU" dirty="0" err="1" smtClean="0"/>
              <a:t>звичок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освіти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 descr="1427472841-6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571480"/>
            <a:ext cx="2786082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sindrom-dauna-kakie-nyneshnie-napravlenija-nauchnyh-issledovanij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500042"/>
            <a:ext cx="3214710" cy="2006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4429132"/>
            <a:ext cx="7786742" cy="178599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Синдром Дауна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однаковою</a:t>
            </a:r>
            <a:r>
              <a:rPr lang="ru-RU" dirty="0" smtClean="0"/>
              <a:t> частотою</a:t>
            </a:r>
          </a:p>
          <a:p>
            <a:pPr algn="just">
              <a:buNone/>
            </a:pPr>
            <a:r>
              <a:rPr lang="ru-RU" dirty="0" err="1" smtClean="0"/>
              <a:t>зустрічається</a:t>
            </a:r>
            <a:r>
              <a:rPr lang="ru-RU" dirty="0" smtClean="0"/>
              <a:t> у </a:t>
            </a:r>
            <a:r>
              <a:rPr lang="ru-RU" dirty="0" err="1" smtClean="0"/>
              <a:t>всіх</a:t>
            </a:r>
            <a:r>
              <a:rPr lang="ru-RU" dirty="0" smtClean="0"/>
              <a:t> рас та народностей.</a:t>
            </a:r>
            <a:endParaRPr lang="ru-RU" dirty="0"/>
          </a:p>
        </p:txBody>
      </p:sp>
      <p:pic>
        <p:nvPicPr>
          <p:cNvPr id="7" name="Рисунок 6" descr="UhUpXlr9Lc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04047">
            <a:off x="457228" y="1028740"/>
            <a:ext cx="2571744" cy="2571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b06501.jpg"/>
          <p:cNvPicPr>
            <a:picLocks noChangeAspect="1"/>
          </p:cNvPicPr>
          <p:nvPr/>
        </p:nvPicPr>
        <p:blipFill>
          <a:blip r:embed="rId3"/>
          <a:srcRect t="25165" r="51644" b="6743"/>
          <a:stretch>
            <a:fillRect/>
          </a:stretch>
        </p:blipFill>
        <p:spPr>
          <a:xfrm>
            <a:off x="3071802" y="571480"/>
            <a:ext cx="2714644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10428676_689913921131896_5860553917417756544_n.jpg"/>
          <p:cNvPicPr>
            <a:picLocks noChangeAspect="1"/>
          </p:cNvPicPr>
          <p:nvPr/>
        </p:nvPicPr>
        <p:blipFill>
          <a:blip r:embed="rId4"/>
          <a:srcRect b="31884"/>
          <a:stretch>
            <a:fillRect/>
          </a:stretch>
        </p:blipFill>
        <p:spPr>
          <a:xfrm rot="488976">
            <a:off x="5965442" y="888966"/>
            <a:ext cx="2656872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ove-women-banner_tcm1252-408564.jpg"/>
          <p:cNvPicPr>
            <a:picLocks noChangeAspect="1"/>
          </p:cNvPicPr>
          <p:nvPr/>
        </p:nvPicPr>
        <p:blipFill>
          <a:blip r:embed="rId2"/>
          <a:srcRect b="44444"/>
          <a:stretch>
            <a:fillRect/>
          </a:stretch>
        </p:blipFill>
        <p:spPr>
          <a:xfrm>
            <a:off x="0" y="4000498"/>
            <a:ext cx="9144000" cy="285750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7786742" cy="428628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dirty="0" err="1" smtClean="0"/>
              <a:t>Вченими</a:t>
            </a:r>
            <a:r>
              <a:rPr lang="ru-RU" dirty="0" smtClean="0"/>
              <a:t> </a:t>
            </a:r>
            <a:r>
              <a:rPr lang="ru-RU" dirty="0" err="1" smtClean="0"/>
              <a:t>встановлена</a:t>
            </a:r>
            <a:r>
              <a:rPr lang="ru-RU" dirty="0" smtClean="0"/>
              <a:t> однозначна </a:t>
            </a:r>
            <a:r>
              <a:rPr lang="ru-RU" dirty="0" err="1" smtClean="0"/>
              <a:t>залежність</a:t>
            </a:r>
            <a:r>
              <a:rPr lang="ru-RU" dirty="0" smtClean="0"/>
              <a:t> ризику </a:t>
            </a:r>
            <a:r>
              <a:rPr lang="ru-RU" dirty="0" err="1" smtClean="0"/>
              <a:t>виникнення</a:t>
            </a:r>
            <a:r>
              <a:rPr lang="ru-RU" dirty="0" smtClean="0"/>
              <a:t> синдрому,  </a:t>
            </a:r>
            <a:r>
              <a:rPr lang="ru-RU" dirty="0" err="1" smtClean="0"/>
              <a:t>залежно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віку</a:t>
            </a:r>
            <a:r>
              <a:rPr lang="ru-RU" dirty="0" smtClean="0"/>
              <a:t> </a:t>
            </a:r>
            <a:r>
              <a:rPr lang="ru-RU" dirty="0" err="1" smtClean="0"/>
              <a:t>майбутньої</a:t>
            </a:r>
            <a:r>
              <a:rPr lang="ru-RU" dirty="0" smtClean="0"/>
              <a:t> </a:t>
            </a:r>
            <a:r>
              <a:rPr lang="ru-RU" dirty="0" err="1" smtClean="0"/>
              <a:t>мами</a:t>
            </a:r>
            <a:r>
              <a:rPr lang="ru-RU" dirty="0" smtClean="0"/>
              <a:t>:</a:t>
            </a:r>
          </a:p>
          <a:p>
            <a:pPr algn="just">
              <a:buNone/>
            </a:pPr>
            <a:r>
              <a:rPr lang="uk-UA" dirty="0" smtClean="0"/>
              <a:t>    До </a:t>
            </a:r>
            <a:r>
              <a:rPr lang="uk-UA" b="1" u="sng" dirty="0" smtClean="0"/>
              <a:t>25 років </a:t>
            </a:r>
            <a:r>
              <a:rPr lang="uk-UA" dirty="0" smtClean="0"/>
              <a:t>– 1:1400</a:t>
            </a:r>
          </a:p>
          <a:p>
            <a:pPr algn="just">
              <a:buNone/>
            </a:pPr>
            <a:r>
              <a:rPr lang="uk-UA" dirty="0"/>
              <a:t> </a:t>
            </a:r>
            <a:r>
              <a:rPr lang="uk-UA" dirty="0" smtClean="0"/>
              <a:t>   </a:t>
            </a:r>
            <a:r>
              <a:rPr lang="uk-UA" b="1" u="sng" dirty="0" smtClean="0"/>
              <a:t>30 років </a:t>
            </a:r>
            <a:r>
              <a:rPr lang="uk-UA" dirty="0" smtClean="0"/>
              <a:t>– 1: 1000</a:t>
            </a:r>
          </a:p>
          <a:p>
            <a:pPr algn="just">
              <a:buNone/>
            </a:pPr>
            <a:r>
              <a:rPr lang="uk-UA" dirty="0"/>
              <a:t> </a:t>
            </a:r>
            <a:r>
              <a:rPr lang="uk-UA" dirty="0" smtClean="0"/>
              <a:t>   </a:t>
            </a:r>
            <a:r>
              <a:rPr lang="uk-UA" b="1" u="sng" dirty="0" smtClean="0"/>
              <a:t>35 років </a:t>
            </a:r>
            <a:r>
              <a:rPr lang="uk-UA" dirty="0" smtClean="0"/>
              <a:t>– 1:350</a:t>
            </a:r>
          </a:p>
          <a:p>
            <a:pPr algn="just">
              <a:buNone/>
            </a:pPr>
            <a:r>
              <a:rPr lang="uk-UA" dirty="0"/>
              <a:t> </a:t>
            </a:r>
            <a:r>
              <a:rPr lang="uk-UA" dirty="0" smtClean="0"/>
              <a:t>   </a:t>
            </a:r>
            <a:r>
              <a:rPr lang="uk-UA" b="1" u="sng" dirty="0" smtClean="0"/>
              <a:t>42 роки </a:t>
            </a:r>
            <a:r>
              <a:rPr lang="uk-UA" dirty="0" smtClean="0"/>
              <a:t>– 1:60</a:t>
            </a:r>
          </a:p>
          <a:p>
            <a:pPr algn="just">
              <a:buNone/>
            </a:pPr>
            <a:r>
              <a:rPr lang="uk-UA" dirty="0"/>
              <a:t> </a:t>
            </a:r>
            <a:r>
              <a:rPr lang="uk-UA" dirty="0" smtClean="0"/>
              <a:t>   </a:t>
            </a:r>
            <a:r>
              <a:rPr lang="uk-UA" b="1" u="sng" dirty="0" smtClean="0"/>
              <a:t>49 років </a:t>
            </a:r>
            <a:r>
              <a:rPr lang="uk-UA" dirty="0" smtClean="0"/>
              <a:t>– 1:12</a:t>
            </a:r>
          </a:p>
          <a:p>
            <a:pPr algn="just">
              <a:buNone/>
            </a:pPr>
            <a:r>
              <a:rPr lang="uk-UA" dirty="0"/>
              <a:t> </a:t>
            </a:r>
            <a:r>
              <a:rPr lang="uk-UA" dirty="0" smtClean="0"/>
              <a:t>   </a:t>
            </a:r>
            <a:endParaRPr lang="ru-RU" dirty="0" smtClean="0"/>
          </a:p>
          <a:p>
            <a:pPr algn="just"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ravilah-uhoda-za-intimnoj-zonoj-6.jpg"/>
          <p:cNvPicPr>
            <a:picLocks noChangeAspect="1"/>
          </p:cNvPicPr>
          <p:nvPr/>
        </p:nvPicPr>
        <p:blipFill>
          <a:blip r:embed="rId2"/>
          <a:srcRect b="24244"/>
          <a:stretch>
            <a:fillRect/>
          </a:stretch>
        </p:blipFill>
        <p:spPr>
          <a:xfrm>
            <a:off x="3786182" y="4286256"/>
            <a:ext cx="5095348" cy="2571744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7786742" cy="428628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dirty="0" err="1" smtClean="0"/>
              <a:t>Інші</a:t>
            </a:r>
            <a:r>
              <a:rPr lang="ru-RU" dirty="0" smtClean="0"/>
              <a:t> причини,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впливають</a:t>
            </a:r>
            <a:r>
              <a:rPr lang="ru-RU" dirty="0" smtClean="0"/>
              <a:t> на </a:t>
            </a:r>
            <a:r>
              <a:rPr lang="ru-RU" dirty="0" err="1" smtClean="0"/>
              <a:t>підвищення</a:t>
            </a:r>
            <a:r>
              <a:rPr lang="ru-RU" dirty="0" smtClean="0"/>
              <a:t> ризику </a:t>
            </a:r>
            <a:r>
              <a:rPr lang="ru-RU" dirty="0" err="1" smtClean="0"/>
              <a:t>появи</a:t>
            </a:r>
            <a:r>
              <a:rPr lang="ru-RU" dirty="0" smtClean="0"/>
              <a:t> </a:t>
            </a:r>
            <a:r>
              <a:rPr lang="ru-RU" dirty="0" err="1" smtClean="0"/>
              <a:t>дитини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СД:</a:t>
            </a:r>
          </a:p>
          <a:p>
            <a:pPr algn="just">
              <a:buNone/>
            </a:pPr>
            <a:endParaRPr lang="ru-RU" dirty="0" smtClean="0"/>
          </a:p>
          <a:p>
            <a:pPr marL="514350" indent="-514350" algn="just">
              <a:buAutoNum type="arabicPeriod"/>
            </a:pPr>
            <a:r>
              <a:rPr lang="uk-UA" dirty="0" smtClean="0"/>
              <a:t>Вік батька</a:t>
            </a:r>
          </a:p>
          <a:p>
            <a:pPr marL="514350" indent="-514350" algn="just">
              <a:buAutoNum type="arabicPeriod"/>
            </a:pPr>
            <a:r>
              <a:rPr lang="uk-UA" dirty="0" smtClean="0"/>
              <a:t>Близькоспоріднені шлюби</a:t>
            </a:r>
          </a:p>
          <a:p>
            <a:pPr marL="514350" indent="-514350" algn="just">
              <a:buAutoNum type="arabicPeriod"/>
            </a:pPr>
            <a:r>
              <a:rPr lang="uk-UA" dirty="0" smtClean="0"/>
              <a:t>Вік бабусі по материнській лінії</a:t>
            </a:r>
            <a:endParaRPr lang="ru-RU" dirty="0" smtClean="0"/>
          </a:p>
          <a:p>
            <a:pPr algn="just">
              <a:buNone/>
            </a:pPr>
            <a:r>
              <a:rPr lang="uk-UA" dirty="0" smtClean="0"/>
              <a:t>    </a:t>
            </a:r>
            <a:endParaRPr lang="ru-RU" dirty="0" smtClean="0"/>
          </a:p>
          <a:p>
            <a:pPr algn="just"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7786742" cy="171451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uk-UA" dirty="0" smtClean="0"/>
              <a:t>Сьогодні 9 із 10 вагітних жінок у світі переривають вагітність у зв'язку з виявленим у плоду синдромом </a:t>
            </a:r>
            <a:r>
              <a:rPr lang="uk-UA" dirty="0" err="1" smtClean="0"/>
              <a:t>Дауна</a:t>
            </a:r>
            <a:r>
              <a:rPr lang="uk-UA" dirty="0" smtClean="0"/>
              <a:t>.</a:t>
            </a:r>
            <a:endParaRPr lang="ru-RU" dirty="0" smtClean="0"/>
          </a:p>
          <a:p>
            <a:pPr algn="just">
              <a:buNone/>
            </a:pPr>
            <a:r>
              <a:rPr lang="uk-UA" dirty="0" smtClean="0"/>
              <a:t>    </a:t>
            </a:r>
            <a:endParaRPr lang="ru-RU" dirty="0" smtClean="0"/>
          </a:p>
          <a:p>
            <a:pPr algn="just">
              <a:buNone/>
            </a:pPr>
            <a:endParaRPr lang="ru-RU" dirty="0" smtClean="0"/>
          </a:p>
        </p:txBody>
      </p:sp>
      <p:pic>
        <p:nvPicPr>
          <p:cNvPr id="5" name="Рисунок 4" descr="novor2-700x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2071678"/>
            <a:ext cx="6119832" cy="4082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58" y="1357298"/>
            <a:ext cx="7786742" cy="492922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                             </a:t>
            </a:r>
            <a:r>
              <a:rPr lang="ru-RU" b="1" i="1" u="sng" dirty="0" err="1" smtClean="0"/>
              <a:t>Проблеми</a:t>
            </a:r>
            <a:r>
              <a:rPr lang="ru-RU" b="1" i="1" u="sng" dirty="0" smtClean="0"/>
              <a:t> </a:t>
            </a:r>
            <a:r>
              <a:rPr lang="ru-RU" b="1" i="1" u="sng" dirty="0" err="1" smtClean="0"/>
              <a:t>зі</a:t>
            </a:r>
            <a:r>
              <a:rPr lang="ru-RU" b="1" i="1" u="sng" dirty="0" smtClean="0"/>
              <a:t> здоров</a:t>
            </a:r>
            <a:r>
              <a:rPr lang="en-US" b="1" i="1" u="sng" dirty="0" smtClean="0"/>
              <a:t>’</a:t>
            </a:r>
            <a:r>
              <a:rPr lang="ru-RU" b="1" i="1" u="sng" dirty="0" smtClean="0"/>
              <a:t>ям </a:t>
            </a:r>
          </a:p>
          <a:p>
            <a:pPr algn="just">
              <a:buNone/>
            </a:pPr>
            <a:r>
              <a:rPr lang="ru-RU" b="1" i="1" dirty="0" smtClean="0"/>
              <a:t>               </a:t>
            </a:r>
            <a:r>
              <a:rPr lang="ru-RU" b="1" i="1" u="sng" dirty="0" smtClean="0"/>
              <a:t>у людей </a:t>
            </a:r>
            <a:r>
              <a:rPr lang="ru-RU" b="1" i="1" u="sng" dirty="0" err="1" smtClean="0"/>
              <a:t>з</a:t>
            </a:r>
            <a:r>
              <a:rPr lang="ru-RU" b="1" i="1" u="sng" dirty="0" smtClean="0"/>
              <a:t> синдромом Дауна:</a:t>
            </a:r>
          </a:p>
          <a:p>
            <a:pPr algn="just">
              <a:buNone/>
            </a:pPr>
            <a:endParaRPr lang="uk-UA" sz="2800" dirty="0" smtClean="0"/>
          </a:p>
          <a:p>
            <a:pPr algn="just"/>
            <a:r>
              <a:rPr lang="uk-UA" sz="2800" dirty="0" smtClean="0"/>
              <a:t>Вроджений порок серця – 40%;</a:t>
            </a:r>
          </a:p>
          <a:p>
            <a:pPr algn="just"/>
            <a:r>
              <a:rPr lang="uk-UA" sz="2800" dirty="0" smtClean="0"/>
              <a:t>Стоматологічні порушення – 65%;</a:t>
            </a:r>
          </a:p>
          <a:p>
            <a:pPr algn="just"/>
            <a:r>
              <a:rPr lang="uk-UA" sz="2800" dirty="0" smtClean="0"/>
              <a:t>Проблеми з зором – 66%;</a:t>
            </a:r>
          </a:p>
          <a:p>
            <a:pPr algn="just"/>
            <a:r>
              <a:rPr lang="uk-UA" sz="2800" dirty="0" smtClean="0"/>
              <a:t>Деформація грудної </a:t>
            </a:r>
          </a:p>
          <a:p>
            <a:pPr algn="just">
              <a:buNone/>
            </a:pPr>
            <a:r>
              <a:rPr lang="uk-UA" sz="2800" dirty="0"/>
              <a:t> </a:t>
            </a:r>
            <a:r>
              <a:rPr lang="uk-UA" sz="2800" dirty="0" smtClean="0"/>
              <a:t>   клітини – 27%;</a:t>
            </a:r>
          </a:p>
          <a:p>
            <a:pPr algn="just"/>
            <a:r>
              <a:rPr lang="uk-UA" sz="2800" dirty="0" smtClean="0"/>
              <a:t>Епілептичний синдром – 8%;</a:t>
            </a:r>
          </a:p>
          <a:p>
            <a:pPr algn="just"/>
            <a:r>
              <a:rPr lang="uk-UA" sz="2800" dirty="0" smtClean="0"/>
              <a:t>Низький зріст, сколіоз, ЗПМР – 90%.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 smtClean="0"/>
          </a:p>
        </p:txBody>
      </p:sp>
      <p:pic>
        <p:nvPicPr>
          <p:cNvPr id="5" name="Рисунок 4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2753983" cy="1819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blog_entry_560818.jpg"/>
          <p:cNvPicPr>
            <a:picLocks noChangeAspect="1"/>
          </p:cNvPicPr>
          <p:nvPr/>
        </p:nvPicPr>
        <p:blipFill>
          <a:blip r:embed="rId2"/>
          <a:srcRect l="10000" r="30000"/>
          <a:stretch>
            <a:fillRect/>
          </a:stretch>
        </p:blipFill>
        <p:spPr>
          <a:xfrm rot="430408">
            <a:off x="5955610" y="3508103"/>
            <a:ext cx="2591099" cy="2871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7786742" cy="428628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b="1" i="1" dirty="0" err="1" smtClean="0"/>
              <a:t>Відомі</a:t>
            </a:r>
            <a:r>
              <a:rPr lang="ru-RU" b="1" i="1" dirty="0" smtClean="0"/>
              <a:t> люди </a:t>
            </a:r>
            <a:r>
              <a:rPr lang="ru-RU" b="1" i="1" dirty="0" err="1" smtClean="0"/>
              <a:t>з</a:t>
            </a:r>
            <a:r>
              <a:rPr lang="ru-RU" b="1" i="1" dirty="0" smtClean="0"/>
              <a:t> СД:</a:t>
            </a:r>
          </a:p>
          <a:p>
            <a:pPr algn="just">
              <a:buNone/>
            </a:pPr>
            <a:endParaRPr lang="ru-RU" dirty="0" smtClean="0"/>
          </a:p>
          <a:p>
            <a:pPr marL="514350" indent="-514350" algn="just">
              <a:buAutoNum type="arabicPeriod"/>
            </a:pPr>
            <a:r>
              <a:rPr lang="uk-UA" dirty="0" err="1" smtClean="0"/>
              <a:t>Пабло</a:t>
            </a:r>
            <a:r>
              <a:rPr lang="uk-UA" dirty="0" smtClean="0"/>
              <a:t> </a:t>
            </a:r>
            <a:r>
              <a:rPr lang="uk-UA" dirty="0" err="1" smtClean="0"/>
              <a:t>Пінеда</a:t>
            </a:r>
            <a:r>
              <a:rPr lang="uk-UA" dirty="0" smtClean="0"/>
              <a:t> – актор </a:t>
            </a:r>
          </a:p>
          <a:p>
            <a:pPr marL="514350" indent="-514350" algn="just">
              <a:buAutoNum type="arabicPeriod"/>
            </a:pPr>
            <a:r>
              <a:rPr lang="uk-UA" dirty="0" err="1" smtClean="0"/>
              <a:t>Карен</a:t>
            </a:r>
            <a:r>
              <a:rPr lang="uk-UA" dirty="0" smtClean="0"/>
              <a:t> </a:t>
            </a:r>
            <a:r>
              <a:rPr lang="uk-UA" dirty="0" err="1" smtClean="0"/>
              <a:t>Гаффні</a:t>
            </a:r>
            <a:r>
              <a:rPr lang="uk-UA" dirty="0" smtClean="0"/>
              <a:t> – керівник організації</a:t>
            </a:r>
          </a:p>
          <a:p>
            <a:pPr marL="514350" indent="-514350" algn="just">
              <a:buAutoNum type="arabicPeriod"/>
            </a:pPr>
            <a:r>
              <a:rPr lang="uk-UA" dirty="0" smtClean="0"/>
              <a:t>Марія </a:t>
            </a:r>
            <a:r>
              <a:rPr lang="uk-UA" dirty="0" err="1" smtClean="0"/>
              <a:t>Нефедова</a:t>
            </a:r>
            <a:r>
              <a:rPr lang="uk-UA" dirty="0" smtClean="0"/>
              <a:t> – акторка, музикант, педагог</a:t>
            </a:r>
            <a:endParaRPr lang="ru-RU" dirty="0" smtClean="0"/>
          </a:p>
          <a:p>
            <a:pPr algn="just">
              <a:buNone/>
            </a:pPr>
            <a:r>
              <a:rPr lang="uk-UA" dirty="0" smtClean="0"/>
              <a:t>    </a:t>
            </a:r>
            <a:endParaRPr lang="ru-RU" dirty="0" smtClean="0"/>
          </a:p>
          <a:p>
            <a:pPr algn="just">
              <a:buNone/>
            </a:pPr>
            <a:endParaRPr lang="ru-RU" dirty="0" smtClean="0"/>
          </a:p>
        </p:txBody>
      </p:sp>
      <p:pic>
        <p:nvPicPr>
          <p:cNvPr id="5" name="Рисунок 4" descr="1386117298_invalidy.jpg"/>
          <p:cNvPicPr>
            <a:picLocks noChangeAspect="1"/>
          </p:cNvPicPr>
          <p:nvPr/>
        </p:nvPicPr>
        <p:blipFill>
          <a:blip r:embed="rId3"/>
          <a:srcRect r="30346"/>
          <a:stretch>
            <a:fillRect/>
          </a:stretch>
        </p:blipFill>
        <p:spPr>
          <a:xfrm rot="21344116">
            <a:off x="388112" y="3528637"/>
            <a:ext cx="2786082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Karen Gaffne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3643314"/>
            <a:ext cx="2857520" cy="2851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ччапр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3402">
            <a:off x="4406717" y="945193"/>
            <a:ext cx="4026988" cy="5050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Безымянныйролд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42342">
            <a:off x="505894" y="959088"/>
            <a:ext cx="4078386" cy="5043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340</Words>
  <Application>Microsoft Office PowerPoint</Application>
  <PresentationFormat>Экран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Синдром           Дауна:   відомі фактори  ризику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Alina</dc:creator>
  <cp:lastModifiedBy>Alina</cp:lastModifiedBy>
  <cp:revision>19</cp:revision>
  <dcterms:created xsi:type="dcterms:W3CDTF">2016-11-03T18:40:45Z</dcterms:created>
  <dcterms:modified xsi:type="dcterms:W3CDTF">2016-11-03T20:04:34Z</dcterms:modified>
</cp:coreProperties>
</file>