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7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414C"/>
    <a:srgbClr val="E2F1F6"/>
    <a:srgbClr val="E2FAE3"/>
    <a:srgbClr val="087615"/>
    <a:srgbClr val="F9FDCF"/>
    <a:srgbClr val="193C10"/>
    <a:srgbClr val="328234"/>
    <a:srgbClr val="F0FBEB"/>
    <a:srgbClr val="EBFBEC"/>
    <a:srgbClr val="E0F8D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017A3-E5E2-418F-986C-3043703B44E3}" type="datetimeFigureOut">
              <a:rPr lang="ru-RU" smtClean="0"/>
              <a:pPr/>
              <a:t>15.06.2016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A833F-8378-44C5-B719-AE67E2D668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017A3-E5E2-418F-986C-3043703B44E3}" type="datetimeFigureOut">
              <a:rPr lang="ru-RU" smtClean="0"/>
              <a:pPr/>
              <a:t>15.06.2016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A833F-8378-44C5-B719-AE67E2D668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017A3-E5E2-418F-986C-3043703B44E3}" type="datetimeFigureOut">
              <a:rPr lang="ru-RU" smtClean="0"/>
              <a:pPr/>
              <a:t>15.06.2016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A833F-8378-44C5-B719-AE67E2D668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017A3-E5E2-418F-986C-3043703B44E3}" type="datetimeFigureOut">
              <a:rPr lang="ru-RU" smtClean="0"/>
              <a:pPr/>
              <a:t>15.06.2016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A833F-8378-44C5-B719-AE67E2D668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017A3-E5E2-418F-986C-3043703B44E3}" type="datetimeFigureOut">
              <a:rPr lang="ru-RU" smtClean="0"/>
              <a:pPr/>
              <a:t>15.06.2016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A833F-8378-44C5-B719-AE67E2D668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017A3-E5E2-418F-986C-3043703B44E3}" type="datetimeFigureOut">
              <a:rPr lang="ru-RU" smtClean="0"/>
              <a:pPr/>
              <a:t>15.06.2016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A833F-8378-44C5-B719-AE67E2D668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017A3-E5E2-418F-986C-3043703B44E3}" type="datetimeFigureOut">
              <a:rPr lang="ru-RU" smtClean="0"/>
              <a:pPr/>
              <a:t>15.06.2016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A833F-8378-44C5-B719-AE67E2D668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017A3-E5E2-418F-986C-3043703B44E3}" type="datetimeFigureOut">
              <a:rPr lang="ru-RU" smtClean="0"/>
              <a:pPr/>
              <a:t>15.06.2016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A833F-8378-44C5-B719-AE67E2D668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017A3-E5E2-418F-986C-3043703B44E3}" type="datetimeFigureOut">
              <a:rPr lang="ru-RU" smtClean="0"/>
              <a:pPr/>
              <a:t>15.06.2016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A833F-8378-44C5-B719-AE67E2D668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017A3-E5E2-418F-986C-3043703B44E3}" type="datetimeFigureOut">
              <a:rPr lang="ru-RU" smtClean="0"/>
              <a:pPr/>
              <a:t>15.06.2016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A833F-8378-44C5-B719-AE67E2D668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017A3-E5E2-418F-986C-3043703B44E3}" type="datetimeFigureOut">
              <a:rPr lang="ru-RU" smtClean="0"/>
              <a:pPr/>
              <a:t>15.06.2016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A833F-8378-44C5-B719-AE67E2D668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017A3-E5E2-418F-986C-3043703B44E3}" type="datetimeFigureOut">
              <a:rPr lang="ru-RU" smtClean="0"/>
              <a:pPr/>
              <a:t>15.06.2016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1A833F-8378-44C5-B719-AE67E2D668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t="-4000" r="-3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285720" y="0"/>
            <a:ext cx="4643470" cy="1470025"/>
          </a:xfrm>
        </p:spPr>
        <p:txBody>
          <a:bodyPr>
            <a:noAutofit/>
          </a:bodyPr>
          <a:lstStyle/>
          <a:p>
            <a:r>
              <a:rPr lang="uk-UA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Тарас Шевченко – великий син України</a:t>
            </a:r>
            <a:endParaRPr lang="ru-RU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pic>
        <p:nvPicPr>
          <p:cNvPr id="4" name="Рисунок 3" descr="kobza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1928802"/>
            <a:ext cx="3144701" cy="44291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0166" y="1428736"/>
            <a:ext cx="6072230" cy="3643338"/>
          </a:xfrm>
        </p:spPr>
        <p:txBody>
          <a:bodyPr>
            <a:normAutofit fontScale="90000"/>
          </a:bodyPr>
          <a:lstStyle/>
          <a:p>
            <a:pPr algn="just"/>
            <a:r>
              <a:rPr lang="uk-UA" sz="5300" b="1" i="1" dirty="0" smtClean="0">
                <a:latin typeface="Gabriola" pitchFamily="82" charset="0"/>
                <a:cs typeface="Times New Roman" pitchFamily="18" charset="0"/>
              </a:rPr>
              <a:t>…І на оновленій землі</a:t>
            </a:r>
            <a:br>
              <a:rPr lang="uk-UA" sz="5300" b="1" i="1" dirty="0" smtClean="0">
                <a:latin typeface="Gabriola" pitchFamily="82" charset="0"/>
                <a:cs typeface="Times New Roman" pitchFamily="18" charset="0"/>
              </a:rPr>
            </a:br>
            <a:r>
              <a:rPr lang="uk-UA" sz="5300" b="1" i="1" dirty="0" err="1" smtClean="0">
                <a:latin typeface="Gabriola" pitchFamily="82" charset="0"/>
                <a:cs typeface="Times New Roman" pitchFamily="18" charset="0"/>
              </a:rPr>
              <a:t>Врага</a:t>
            </a:r>
            <a:r>
              <a:rPr lang="uk-UA" sz="5300" b="1" i="1" dirty="0" smtClean="0">
                <a:latin typeface="Gabriola" pitchFamily="82" charset="0"/>
                <a:cs typeface="Times New Roman" pitchFamily="18" charset="0"/>
              </a:rPr>
              <a:t> не буде, супостата,</a:t>
            </a:r>
            <a:br>
              <a:rPr lang="uk-UA" sz="5300" b="1" i="1" dirty="0" smtClean="0">
                <a:latin typeface="Gabriola" pitchFamily="82" charset="0"/>
                <a:cs typeface="Times New Roman" pitchFamily="18" charset="0"/>
              </a:rPr>
            </a:br>
            <a:r>
              <a:rPr lang="uk-UA" sz="5300" b="1" i="1" dirty="0" smtClean="0">
                <a:latin typeface="Gabriola" pitchFamily="82" charset="0"/>
                <a:cs typeface="Times New Roman" pitchFamily="18" charset="0"/>
              </a:rPr>
              <a:t>А буде син, і буде мати,</a:t>
            </a:r>
            <a:br>
              <a:rPr lang="uk-UA" sz="5300" b="1" i="1" dirty="0" smtClean="0">
                <a:latin typeface="Gabriola" pitchFamily="82" charset="0"/>
                <a:cs typeface="Times New Roman" pitchFamily="18" charset="0"/>
              </a:rPr>
            </a:br>
            <a:r>
              <a:rPr lang="uk-UA" sz="5300" b="1" i="1" dirty="0" smtClean="0">
                <a:latin typeface="Gabriola" pitchFamily="82" charset="0"/>
                <a:cs typeface="Times New Roman" pitchFamily="18" charset="0"/>
              </a:rPr>
              <a:t>І будуть </a:t>
            </a:r>
            <a:r>
              <a:rPr lang="uk-UA" sz="5300" b="1" i="1" dirty="0" err="1" smtClean="0">
                <a:latin typeface="Gabriola" pitchFamily="82" charset="0"/>
                <a:cs typeface="Times New Roman" pitchFamily="18" charset="0"/>
              </a:rPr>
              <a:t>люде</a:t>
            </a:r>
            <a:r>
              <a:rPr lang="uk-UA" sz="5300" b="1" i="1" dirty="0" smtClean="0">
                <a:latin typeface="Gabriola" pitchFamily="82" charset="0"/>
                <a:cs typeface="Times New Roman" pitchFamily="18" charset="0"/>
              </a:rPr>
              <a:t> на землі…</a:t>
            </a:r>
            <a:r>
              <a:rPr lang="uk-UA" b="1" i="1" dirty="0" smtClean="0">
                <a:latin typeface="Gabriola" pitchFamily="82" charset="0"/>
                <a:cs typeface="Times New Roman" pitchFamily="18" charset="0"/>
              </a:rPr>
              <a:t/>
            </a:r>
            <a:br>
              <a:rPr lang="uk-UA" b="1" i="1" dirty="0" smtClean="0">
                <a:latin typeface="Gabriola" pitchFamily="82" charset="0"/>
                <a:cs typeface="Times New Roman" pitchFamily="18" charset="0"/>
              </a:rPr>
            </a:br>
            <a:r>
              <a:rPr lang="uk-UA" i="1" dirty="0" smtClean="0">
                <a:latin typeface="Gabriola" pitchFamily="82" charset="0"/>
                <a:cs typeface="Times New Roman" pitchFamily="18" charset="0"/>
              </a:rPr>
              <a:t>                           </a:t>
            </a:r>
            <a:r>
              <a:rPr lang="uk-UA" i="1" dirty="0">
                <a:latin typeface="Gabriola" pitchFamily="82" charset="0"/>
                <a:cs typeface="Times New Roman" pitchFamily="18" charset="0"/>
              </a:rPr>
              <a:t> </a:t>
            </a:r>
            <a:r>
              <a:rPr lang="uk-UA" i="1" dirty="0" smtClean="0">
                <a:latin typeface="Gabriola" pitchFamily="82" charset="0"/>
                <a:cs typeface="Times New Roman" pitchFamily="18" charset="0"/>
              </a:rPr>
              <a:t>            </a:t>
            </a:r>
            <a:r>
              <a:rPr lang="uk-UA" sz="4000" b="1" i="1" dirty="0" smtClean="0">
                <a:latin typeface="Gabriola" pitchFamily="82" charset="0"/>
                <a:cs typeface="Times New Roman" pitchFamily="18" charset="0"/>
              </a:rPr>
              <a:t>Т.Шевченко</a:t>
            </a:r>
            <a:endParaRPr lang="ru-RU" sz="4000" b="1" i="1" dirty="0">
              <a:latin typeface="Gabriola" pitchFamily="82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428596" y="357166"/>
            <a:ext cx="8358246" cy="6143668"/>
          </a:xfrm>
          <a:solidFill>
            <a:schemeClr val="accent4">
              <a:lumMod val="20000"/>
              <a:lumOff val="80000"/>
              <a:alpha val="91000"/>
            </a:schemeClr>
          </a:solidFill>
          <a:ln w="19050">
            <a:solidFill>
              <a:schemeClr val="accent4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uk-UA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endParaRPr lang="ru-RU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28662" y="857232"/>
            <a:ext cx="385765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600" b="1" dirty="0" smtClean="0">
                <a:latin typeface="Gabriola" pitchFamily="82" charset="0"/>
              </a:rPr>
              <a:t>В самому </a:t>
            </a:r>
            <a:r>
              <a:rPr lang="uk-UA" sz="3600" b="1" dirty="0">
                <a:latin typeface="Gabriola" pitchFamily="82" charset="0"/>
              </a:rPr>
              <a:t>с</a:t>
            </a:r>
            <a:r>
              <a:rPr lang="uk-UA" sz="3600" b="1" dirty="0" smtClean="0">
                <a:latin typeface="Gabriola" pitchFamily="82" charset="0"/>
              </a:rPr>
              <a:t>ерці України, в мальовничому краю, що на Черкащині, у селі Моринці, 9 березня 1814 року на світ з'явився той, кого в майбутньому назвуть Пророком, Кобзарем, великим сином </a:t>
            </a:r>
            <a:r>
              <a:rPr lang="uk-UA" sz="3600" b="1" dirty="0" err="1" smtClean="0">
                <a:latin typeface="Gabriola" pitchFamily="82" charset="0"/>
              </a:rPr>
              <a:t>українсь-кої</a:t>
            </a:r>
            <a:r>
              <a:rPr lang="uk-UA" sz="3600" b="1" dirty="0" smtClean="0">
                <a:latin typeface="Gabriola" pitchFamily="82" charset="0"/>
              </a:rPr>
              <a:t> держави.</a:t>
            </a:r>
            <a:endParaRPr lang="ru-RU" sz="3600" b="1" dirty="0">
              <a:latin typeface="Gabriola" pitchFamily="82" charset="0"/>
            </a:endParaRPr>
          </a:p>
        </p:txBody>
      </p:sp>
      <p:pic>
        <p:nvPicPr>
          <p:cNvPr id="7" name="Рисунок 6" descr="hqdefaul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1071546"/>
            <a:ext cx="3014670" cy="47863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t="79000" r="-6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786314" y="642918"/>
            <a:ext cx="392909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600" b="1" dirty="0" smtClean="0">
                <a:latin typeface="Gabriola" pitchFamily="82" charset="0"/>
              </a:rPr>
              <a:t>Бідними були Григорій Іванович та Катерина Якимівна – батьки Тараса, та багата душею  родина кріпаків навчала сина людяності; </a:t>
            </a:r>
            <a:r>
              <a:rPr lang="uk-UA" sz="3600" b="1" dirty="0" err="1" smtClean="0">
                <a:latin typeface="Gabriola" pitchFamily="82" charset="0"/>
              </a:rPr>
              <a:t>прокла-ла</a:t>
            </a:r>
            <a:r>
              <a:rPr lang="uk-UA" sz="3600" b="1" dirty="0" smtClean="0">
                <a:latin typeface="Gabriola" pitchFamily="82" charset="0"/>
              </a:rPr>
              <a:t> дорогу в життя аж шістьом дітям.</a:t>
            </a:r>
            <a:endParaRPr lang="ru-RU" sz="3600" b="1" dirty="0">
              <a:latin typeface="Gabriola" pitchFamily="82" charset="0"/>
            </a:endParaRPr>
          </a:p>
        </p:txBody>
      </p:sp>
      <p:pic>
        <p:nvPicPr>
          <p:cNvPr id="8" name="Рисунок 7" descr="_ 1 И.С. Ижакевич (1864 г.р.) Шевченко - пастух.jpg"/>
          <p:cNvPicPr>
            <a:picLocks noChangeAspect="1"/>
          </p:cNvPicPr>
          <p:nvPr/>
        </p:nvPicPr>
        <p:blipFill>
          <a:blip r:embed="rId3"/>
          <a:srcRect l="31498" r="13380"/>
          <a:stretch>
            <a:fillRect/>
          </a:stretch>
        </p:blipFill>
        <p:spPr>
          <a:xfrm>
            <a:off x="571472" y="500042"/>
            <a:ext cx="3786214" cy="46271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357166"/>
            <a:ext cx="8429684" cy="6143668"/>
          </a:xfrm>
          <a:solidFill>
            <a:srgbClr val="F0FBEB">
              <a:alpha val="90000"/>
            </a:srgbClr>
          </a:solidFill>
          <a:ln w="19050">
            <a:solidFill>
              <a:srgbClr val="328234"/>
            </a:solidFill>
          </a:ln>
        </p:spPr>
        <p:txBody>
          <a:bodyPr>
            <a:normAutofit/>
          </a:bodyPr>
          <a:lstStyle/>
          <a:p>
            <a:pPr algn="just"/>
            <a:r>
              <a:rPr lang="uk-UA" sz="4000" b="1" i="1" dirty="0" smtClean="0">
                <a:latin typeface="Gabriola" pitchFamily="82" charset="0"/>
                <a:cs typeface="Times New Roman" pitchFamily="18" charset="0"/>
              </a:rPr>
              <a:t> </a:t>
            </a:r>
            <a:endParaRPr lang="ru-RU" sz="4000" b="1" i="1" dirty="0">
              <a:latin typeface="Gabriola" pitchFamily="82" charset="0"/>
              <a:cs typeface="Times New Roman" pitchFamily="18" charset="0"/>
            </a:endParaRPr>
          </a:p>
        </p:txBody>
      </p:sp>
      <p:pic>
        <p:nvPicPr>
          <p:cNvPr id="3" name="Рисунок 2" descr="0_163708_850fcac4_XL.jpg"/>
          <p:cNvPicPr>
            <a:picLocks noChangeAspect="1"/>
          </p:cNvPicPr>
          <p:nvPr/>
        </p:nvPicPr>
        <p:blipFill>
          <a:blip r:embed="rId3"/>
          <a:srcRect l="31881" r="10998"/>
          <a:stretch>
            <a:fillRect/>
          </a:stretch>
        </p:blipFill>
        <p:spPr>
          <a:xfrm>
            <a:off x="785786" y="857232"/>
            <a:ext cx="3000396" cy="507209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4572000" y="357166"/>
            <a:ext cx="414340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200" b="1" dirty="0" smtClean="0">
                <a:latin typeface="Gabriola" pitchFamily="82" charset="0"/>
              </a:rPr>
              <a:t>Лиха доля й тяжка праця залишили 9-річного Тараса без матері, а через 2 роки – й без батька…</a:t>
            </a:r>
            <a:endParaRPr lang="ru-RU" sz="3200" b="1" dirty="0">
              <a:latin typeface="Gabriola" pitchFamily="8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00496" y="2285992"/>
            <a:ext cx="485778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193C10"/>
                </a:solidFill>
                <a:latin typeface="Gabriola" pitchFamily="82" charset="0"/>
              </a:rPr>
              <a:t>«…там </a:t>
            </a:r>
            <a:r>
              <a:rPr lang="ru-RU" sz="3200" b="1" i="1" dirty="0" err="1" smtClean="0">
                <a:solidFill>
                  <a:srgbClr val="193C10"/>
                </a:solidFill>
                <a:latin typeface="Gabriola" pitchFamily="82" charset="0"/>
              </a:rPr>
              <a:t>батько</a:t>
            </a:r>
            <a:r>
              <a:rPr lang="ru-RU" sz="3200" b="1" i="1" dirty="0" smtClean="0">
                <a:solidFill>
                  <a:srgbClr val="193C10"/>
                </a:solidFill>
                <a:latin typeface="Gabriola" pitchFamily="82" charset="0"/>
              </a:rPr>
              <a:t>, </a:t>
            </a:r>
            <a:r>
              <a:rPr lang="ru-RU" sz="3200" b="1" i="1" dirty="0" err="1" smtClean="0">
                <a:solidFill>
                  <a:srgbClr val="193C10"/>
                </a:solidFill>
                <a:latin typeface="Gabriola" pitchFamily="82" charset="0"/>
              </a:rPr>
              <a:t>плачучи</a:t>
            </a:r>
            <a:r>
              <a:rPr lang="ru-RU" sz="3200" b="1" i="1" dirty="0" smtClean="0">
                <a:solidFill>
                  <a:srgbClr val="193C10"/>
                </a:solidFill>
                <a:latin typeface="Gabriola" pitchFamily="82" charset="0"/>
              </a:rPr>
              <a:t> </a:t>
            </a:r>
            <a:r>
              <a:rPr lang="ru-RU" sz="3200" b="1" i="1" dirty="0" err="1" smtClean="0">
                <a:solidFill>
                  <a:srgbClr val="193C10"/>
                </a:solidFill>
                <a:latin typeface="Gabriola" pitchFamily="82" charset="0"/>
              </a:rPr>
              <a:t>з</a:t>
            </a:r>
            <a:r>
              <a:rPr lang="ru-RU" sz="3200" b="1" i="1" dirty="0" smtClean="0">
                <a:solidFill>
                  <a:srgbClr val="193C10"/>
                </a:solidFill>
                <a:latin typeface="Gabriola" pitchFamily="82" charset="0"/>
              </a:rPr>
              <a:t> </a:t>
            </a:r>
            <a:r>
              <a:rPr lang="ru-RU" sz="3200" b="1" i="1" dirty="0" err="1" smtClean="0">
                <a:solidFill>
                  <a:srgbClr val="193C10"/>
                </a:solidFill>
                <a:latin typeface="Gabriola" pitchFamily="82" charset="0"/>
              </a:rPr>
              <a:t>дітьми</a:t>
            </a:r>
            <a:r>
              <a:rPr lang="ru-RU" sz="3200" b="1" i="1" dirty="0" smtClean="0">
                <a:solidFill>
                  <a:srgbClr val="193C10"/>
                </a:solidFill>
                <a:latin typeface="Gabriola" pitchFamily="82" charset="0"/>
              </a:rPr>
              <a:t/>
            </a:r>
            <a:br>
              <a:rPr lang="ru-RU" sz="3200" b="1" i="1" dirty="0" smtClean="0">
                <a:solidFill>
                  <a:srgbClr val="193C10"/>
                </a:solidFill>
                <a:latin typeface="Gabriola" pitchFamily="82" charset="0"/>
              </a:rPr>
            </a:br>
            <a:r>
              <a:rPr lang="ru-RU" sz="3200" b="1" i="1" dirty="0" smtClean="0">
                <a:solidFill>
                  <a:srgbClr val="193C10"/>
                </a:solidFill>
                <a:latin typeface="Gabriola" pitchFamily="82" charset="0"/>
              </a:rPr>
              <a:t>(А ми </a:t>
            </a:r>
            <a:r>
              <a:rPr lang="ru-RU" sz="3200" b="1" i="1" dirty="0" err="1" smtClean="0">
                <a:solidFill>
                  <a:srgbClr val="193C10"/>
                </a:solidFill>
                <a:latin typeface="Gabriola" pitchFamily="82" charset="0"/>
              </a:rPr>
              <a:t>малі</a:t>
            </a:r>
            <a:r>
              <a:rPr lang="ru-RU" sz="3200" b="1" i="1" dirty="0" smtClean="0">
                <a:solidFill>
                  <a:srgbClr val="193C10"/>
                </a:solidFill>
                <a:latin typeface="Gabriola" pitchFamily="82" charset="0"/>
              </a:rPr>
              <a:t> </a:t>
            </a:r>
            <a:r>
              <a:rPr lang="ru-RU" sz="3200" b="1" i="1" dirty="0" err="1" smtClean="0">
                <a:solidFill>
                  <a:srgbClr val="193C10"/>
                </a:solidFill>
                <a:latin typeface="Gabriola" pitchFamily="82" charset="0"/>
              </a:rPr>
              <a:t>були</a:t>
            </a:r>
            <a:r>
              <a:rPr lang="ru-RU" sz="3200" b="1" i="1" dirty="0" smtClean="0">
                <a:solidFill>
                  <a:srgbClr val="193C10"/>
                </a:solidFill>
                <a:latin typeface="Gabriola" pitchFamily="82" charset="0"/>
              </a:rPr>
              <a:t> </a:t>
            </a:r>
            <a:r>
              <a:rPr lang="ru-RU" sz="3200" b="1" i="1" dirty="0" err="1" smtClean="0">
                <a:solidFill>
                  <a:srgbClr val="193C10"/>
                </a:solidFill>
                <a:latin typeface="Gabriola" pitchFamily="82" charset="0"/>
              </a:rPr>
              <a:t>і</a:t>
            </a:r>
            <a:r>
              <a:rPr lang="ru-RU" sz="3200" b="1" i="1" dirty="0" smtClean="0">
                <a:solidFill>
                  <a:srgbClr val="193C10"/>
                </a:solidFill>
                <a:latin typeface="Gabriola" pitchFamily="82" charset="0"/>
              </a:rPr>
              <a:t> </a:t>
            </a:r>
            <a:r>
              <a:rPr lang="ru-RU" sz="3200" b="1" i="1" dirty="0" err="1" smtClean="0">
                <a:solidFill>
                  <a:srgbClr val="193C10"/>
                </a:solidFill>
                <a:latin typeface="Gabriola" pitchFamily="82" charset="0"/>
              </a:rPr>
              <a:t>голі</a:t>
            </a:r>
            <a:r>
              <a:rPr lang="ru-RU" sz="3200" b="1" i="1" dirty="0" smtClean="0">
                <a:solidFill>
                  <a:srgbClr val="193C10"/>
                </a:solidFill>
                <a:latin typeface="Gabriola" pitchFamily="82" charset="0"/>
              </a:rPr>
              <a:t>),</a:t>
            </a:r>
            <a:br>
              <a:rPr lang="ru-RU" sz="3200" b="1" i="1" dirty="0" smtClean="0">
                <a:solidFill>
                  <a:srgbClr val="193C10"/>
                </a:solidFill>
                <a:latin typeface="Gabriola" pitchFamily="82" charset="0"/>
              </a:rPr>
            </a:br>
            <a:r>
              <a:rPr lang="ru-RU" sz="3200" b="1" i="1" dirty="0" smtClean="0">
                <a:solidFill>
                  <a:srgbClr val="193C10"/>
                </a:solidFill>
                <a:latin typeface="Gabriola" pitchFamily="82" charset="0"/>
              </a:rPr>
              <a:t>Не </a:t>
            </a:r>
            <a:r>
              <a:rPr lang="ru-RU" sz="3200" b="1" i="1" dirty="0" err="1" smtClean="0">
                <a:solidFill>
                  <a:srgbClr val="193C10"/>
                </a:solidFill>
                <a:latin typeface="Gabriola" pitchFamily="82" charset="0"/>
              </a:rPr>
              <a:t>витерпів</a:t>
            </a:r>
            <a:r>
              <a:rPr lang="ru-RU" sz="3200" b="1" i="1" dirty="0" smtClean="0">
                <a:solidFill>
                  <a:srgbClr val="193C10"/>
                </a:solidFill>
                <a:latin typeface="Gabriola" pitchFamily="82" charset="0"/>
              </a:rPr>
              <a:t> </a:t>
            </a:r>
            <a:r>
              <a:rPr lang="ru-RU" sz="3200" b="1" i="1" dirty="0" err="1" smtClean="0">
                <a:solidFill>
                  <a:srgbClr val="193C10"/>
                </a:solidFill>
                <a:latin typeface="Gabriola" pitchFamily="82" charset="0"/>
              </a:rPr>
              <a:t>лихої</a:t>
            </a:r>
            <a:r>
              <a:rPr lang="ru-RU" sz="3200" b="1" i="1" dirty="0" smtClean="0">
                <a:solidFill>
                  <a:srgbClr val="193C10"/>
                </a:solidFill>
                <a:latin typeface="Gabriola" pitchFamily="82" charset="0"/>
              </a:rPr>
              <a:t> </a:t>
            </a:r>
            <a:r>
              <a:rPr lang="ru-RU" sz="3200" b="1" i="1" dirty="0" err="1" smtClean="0">
                <a:solidFill>
                  <a:srgbClr val="193C10"/>
                </a:solidFill>
                <a:latin typeface="Gabriola" pitchFamily="82" charset="0"/>
              </a:rPr>
              <a:t>долі</a:t>
            </a:r>
            <a:r>
              <a:rPr lang="ru-RU" sz="3200" b="1" i="1" dirty="0" smtClean="0">
                <a:solidFill>
                  <a:srgbClr val="193C10"/>
                </a:solidFill>
                <a:latin typeface="Gabriola" pitchFamily="82" charset="0"/>
              </a:rPr>
              <a:t>,</a:t>
            </a:r>
            <a:br>
              <a:rPr lang="ru-RU" sz="3200" b="1" i="1" dirty="0" smtClean="0">
                <a:solidFill>
                  <a:srgbClr val="193C10"/>
                </a:solidFill>
                <a:latin typeface="Gabriola" pitchFamily="82" charset="0"/>
              </a:rPr>
            </a:br>
            <a:r>
              <a:rPr lang="ru-RU" sz="3200" b="1" i="1" dirty="0" smtClean="0">
                <a:solidFill>
                  <a:srgbClr val="193C10"/>
                </a:solidFill>
                <a:latin typeface="Gabriola" pitchFamily="82" charset="0"/>
              </a:rPr>
              <a:t>Умер на </a:t>
            </a:r>
            <a:r>
              <a:rPr lang="ru-RU" sz="3200" b="1" i="1" dirty="0" err="1" smtClean="0">
                <a:solidFill>
                  <a:srgbClr val="193C10"/>
                </a:solidFill>
                <a:latin typeface="Gabriola" pitchFamily="82" charset="0"/>
              </a:rPr>
              <a:t>панщині</a:t>
            </a:r>
            <a:r>
              <a:rPr lang="ru-RU" sz="3200" b="1" i="1" dirty="0" smtClean="0">
                <a:solidFill>
                  <a:srgbClr val="193C10"/>
                </a:solidFill>
                <a:latin typeface="Gabriola" pitchFamily="82" charset="0"/>
              </a:rPr>
              <a:t>!.. А ми</a:t>
            </a:r>
            <a:br>
              <a:rPr lang="ru-RU" sz="3200" b="1" i="1" dirty="0" smtClean="0">
                <a:solidFill>
                  <a:srgbClr val="193C10"/>
                </a:solidFill>
                <a:latin typeface="Gabriola" pitchFamily="82" charset="0"/>
              </a:rPr>
            </a:br>
            <a:r>
              <a:rPr lang="ru-RU" sz="3200" b="1" i="1" dirty="0" err="1" smtClean="0">
                <a:solidFill>
                  <a:srgbClr val="193C10"/>
                </a:solidFill>
                <a:latin typeface="Gabriola" pitchFamily="82" charset="0"/>
              </a:rPr>
              <a:t>Розлізлися</a:t>
            </a:r>
            <a:r>
              <a:rPr lang="ru-RU" sz="3200" b="1" i="1" dirty="0" smtClean="0">
                <a:solidFill>
                  <a:srgbClr val="193C10"/>
                </a:solidFill>
                <a:latin typeface="Gabriola" pitchFamily="82" charset="0"/>
              </a:rPr>
              <a:t> межи людьми,</a:t>
            </a:r>
            <a:br>
              <a:rPr lang="ru-RU" sz="3200" b="1" i="1" dirty="0" smtClean="0">
                <a:solidFill>
                  <a:srgbClr val="193C10"/>
                </a:solidFill>
                <a:latin typeface="Gabriola" pitchFamily="82" charset="0"/>
              </a:rPr>
            </a:br>
            <a:r>
              <a:rPr lang="ru-RU" sz="3200" b="1" i="1" dirty="0" err="1" smtClean="0">
                <a:solidFill>
                  <a:srgbClr val="193C10"/>
                </a:solidFill>
                <a:latin typeface="Gabriola" pitchFamily="82" charset="0"/>
              </a:rPr>
              <a:t>Мов</a:t>
            </a:r>
            <a:r>
              <a:rPr lang="ru-RU" sz="3200" b="1" i="1" dirty="0" smtClean="0">
                <a:solidFill>
                  <a:srgbClr val="193C10"/>
                </a:solidFill>
                <a:latin typeface="Gabriola" pitchFamily="82" charset="0"/>
              </a:rPr>
              <a:t> </a:t>
            </a:r>
            <a:r>
              <a:rPr lang="ru-RU" sz="3200" b="1" i="1" dirty="0" err="1" smtClean="0">
                <a:solidFill>
                  <a:srgbClr val="193C10"/>
                </a:solidFill>
                <a:latin typeface="Gabriola" pitchFamily="82" charset="0"/>
              </a:rPr>
              <a:t>мишенята</a:t>
            </a:r>
            <a:r>
              <a:rPr lang="ru-RU" sz="3200" b="1" i="1" dirty="0" smtClean="0">
                <a:solidFill>
                  <a:srgbClr val="193C10"/>
                </a:solidFill>
                <a:latin typeface="Gabriola" pitchFamily="82" charset="0"/>
              </a:rPr>
              <a:t>…»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86248" y="5286388"/>
            <a:ext cx="41434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200" b="1" dirty="0" smtClean="0">
                <a:latin typeface="Gabriola" pitchFamily="82" charset="0"/>
              </a:rPr>
              <a:t> - напише пізніше у своїх творах Кобзар….</a:t>
            </a:r>
            <a:endParaRPr lang="ru-RU" sz="3200" b="1" dirty="0">
              <a:latin typeface="Gabriola" pitchFamily="82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158" y="285728"/>
            <a:ext cx="442915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200" b="1" dirty="0" smtClean="0">
                <a:latin typeface="Gabriola" pitchFamily="82" charset="0"/>
              </a:rPr>
              <a:t>Тяжко було малому сироті, але жага до слова та до малювання запалила в майбутньому митцеві іскорку таланту, яка дуже скоро спалахнула життєдайною силою: Тарас почав писати та малювати…</a:t>
            </a:r>
            <a:endParaRPr lang="ru-RU" sz="3200" b="1" dirty="0">
              <a:latin typeface="Gabriola" pitchFamily="82" charset="0"/>
            </a:endParaRPr>
          </a:p>
        </p:txBody>
      </p:sp>
      <p:pic>
        <p:nvPicPr>
          <p:cNvPr id="14" name="Рисунок 13" descr="hati-tarasa-shevchen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4000504"/>
            <a:ext cx="4357718" cy="23574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" name="Рисунок 14" descr="kateryn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500042"/>
            <a:ext cx="3000379" cy="57864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t="-15000" r="-11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2"/>
          <p:cNvSpPr>
            <a:spLocks noGrp="1"/>
          </p:cNvSpPr>
          <p:nvPr>
            <p:ph type="ctrTitle"/>
          </p:nvPr>
        </p:nvSpPr>
        <p:spPr>
          <a:xfrm>
            <a:off x="357158" y="357166"/>
            <a:ext cx="8429684" cy="6143668"/>
          </a:xfrm>
          <a:solidFill>
            <a:srgbClr val="E2FAE3">
              <a:alpha val="91000"/>
            </a:srgbClr>
          </a:solidFill>
          <a:ln w="19050">
            <a:solidFill>
              <a:srgbClr val="087615"/>
            </a:solidFill>
          </a:ln>
        </p:spPr>
        <p:txBody>
          <a:bodyPr>
            <a:noAutofit/>
          </a:bodyPr>
          <a:lstStyle/>
          <a:p>
            <a:r>
              <a:rPr lang="uk-UA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endParaRPr lang="ru-RU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348" y="1000108"/>
            <a:ext cx="364333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600" b="1" dirty="0" smtClean="0">
                <a:latin typeface="Gabriola" pitchFamily="82" charset="0"/>
              </a:rPr>
              <a:t>У віці 16 років Шевченко вже майстерно володів олівцем, про що й свідчать його картини, зокрема – </a:t>
            </a:r>
            <a:r>
              <a:rPr lang="uk-UA" sz="3600" b="1" dirty="0" err="1" smtClean="0">
                <a:latin typeface="Gabriola" pitchFamily="82" charset="0"/>
              </a:rPr>
              <a:t>“Погруддя</a:t>
            </a:r>
            <a:r>
              <a:rPr lang="uk-UA" sz="3600" b="1" dirty="0" smtClean="0">
                <a:latin typeface="Gabriola" pitchFamily="82" charset="0"/>
              </a:rPr>
              <a:t> </a:t>
            </a:r>
            <a:r>
              <a:rPr lang="uk-UA" sz="3600" b="1" dirty="0" err="1" smtClean="0">
                <a:latin typeface="Gabriola" pitchFamily="82" charset="0"/>
              </a:rPr>
              <a:t>жінки”</a:t>
            </a:r>
            <a:r>
              <a:rPr lang="uk-UA" sz="3600" b="1" dirty="0" smtClean="0">
                <a:latin typeface="Gabriola" pitchFamily="82" charset="0"/>
              </a:rPr>
              <a:t>, яка збереглась і донині…</a:t>
            </a:r>
            <a:endParaRPr lang="ru-RU" sz="3600" b="1" dirty="0">
              <a:latin typeface="Gabriola" pitchFamily="82" charset="0"/>
            </a:endParaRPr>
          </a:p>
        </p:txBody>
      </p:sp>
      <p:pic>
        <p:nvPicPr>
          <p:cNvPr id="6" name="Рисунок 5" descr="1830_pogruddya_ginki_20121012_131758967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785794"/>
            <a:ext cx="3938598" cy="523153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5000" t="-12000" r="-19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2"/>
          <p:cNvSpPr>
            <a:spLocks noGrp="1"/>
          </p:cNvSpPr>
          <p:nvPr>
            <p:ph type="ctrTitle"/>
          </p:nvPr>
        </p:nvSpPr>
        <p:spPr>
          <a:xfrm>
            <a:off x="428596" y="500042"/>
            <a:ext cx="8215370" cy="5929354"/>
          </a:xfrm>
          <a:solidFill>
            <a:srgbClr val="E2F1F6">
              <a:alpha val="85000"/>
            </a:srgbClr>
          </a:solidFill>
          <a:ln w="19050">
            <a:solidFill>
              <a:schemeClr val="accent5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uk-UA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endParaRPr lang="ru-RU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71934" y="857232"/>
            <a:ext cx="421484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600" b="1" dirty="0" smtClean="0">
                <a:latin typeface="Gabriola" pitchFamily="82" charset="0"/>
              </a:rPr>
              <a:t>У віці 33 років, у 1846,  Шевченка вже вкотре заарештували, </a:t>
            </a:r>
            <a:r>
              <a:rPr lang="uk-UA" sz="3600" b="1" dirty="0" err="1" smtClean="0">
                <a:latin typeface="Gabriola" pitchFamily="82" charset="0"/>
              </a:rPr>
              <a:t>звинува-тивши</a:t>
            </a:r>
            <a:r>
              <a:rPr lang="uk-UA" sz="3600" b="1" dirty="0" smtClean="0">
                <a:latin typeface="Gabriola" pitchFamily="82" charset="0"/>
              </a:rPr>
              <a:t> у написанні віршів </a:t>
            </a:r>
            <a:r>
              <a:rPr lang="uk-UA" sz="3600" b="1" dirty="0" err="1" smtClean="0">
                <a:latin typeface="Gabriola" pitchFamily="82" charset="0"/>
              </a:rPr>
              <a:t>“малороссийским</a:t>
            </a:r>
            <a:r>
              <a:rPr lang="uk-UA" sz="3600" b="1" dirty="0" smtClean="0">
                <a:latin typeface="Gabriola" pitchFamily="82" charset="0"/>
              </a:rPr>
              <a:t> </a:t>
            </a:r>
            <a:r>
              <a:rPr lang="ru-RU" sz="3600" b="1" dirty="0" err="1" smtClean="0">
                <a:latin typeface="Gabriola" pitchFamily="82" charset="0"/>
              </a:rPr>
              <a:t>наречи-ем</a:t>
            </a:r>
            <a:r>
              <a:rPr lang="uk-UA" sz="3600" b="1" dirty="0" smtClean="0">
                <a:latin typeface="Gabriola" pitchFamily="82" charset="0"/>
              </a:rPr>
              <a:t>”, тобто українською мовою, та підбурюванні до створення  окремої </a:t>
            </a:r>
            <a:r>
              <a:rPr lang="uk-UA" sz="3600" b="1" dirty="0" err="1" smtClean="0">
                <a:latin typeface="Gabriola" pitchFamily="82" charset="0"/>
              </a:rPr>
              <a:t>держа-ви</a:t>
            </a:r>
            <a:r>
              <a:rPr lang="uk-UA" sz="3600" b="1" dirty="0" smtClean="0">
                <a:latin typeface="Gabriola" pitchFamily="82" charset="0"/>
              </a:rPr>
              <a:t> – України…</a:t>
            </a:r>
            <a:endParaRPr lang="ru-RU" sz="3600" b="1" dirty="0">
              <a:latin typeface="Gabriola" pitchFamily="8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472" y="1285860"/>
            <a:ext cx="328614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b="1" i="1" dirty="0" smtClean="0">
              <a:latin typeface="Gabriola" pitchFamily="82" charset="0"/>
            </a:endParaRPr>
          </a:p>
          <a:p>
            <a:r>
              <a:rPr lang="ru-RU" sz="3200" b="1" i="1" dirty="0" smtClean="0">
                <a:solidFill>
                  <a:srgbClr val="18414C"/>
                </a:solidFill>
                <a:latin typeface="Gabriola" pitchFamily="82" charset="0"/>
              </a:rPr>
              <a:t>«…</a:t>
            </a:r>
            <a:r>
              <a:rPr lang="ru-RU" sz="3200" b="1" i="1" dirty="0" err="1" smtClean="0">
                <a:solidFill>
                  <a:srgbClr val="18414C"/>
                </a:solidFill>
                <a:latin typeface="Gabriola" pitchFamily="82" charset="0"/>
              </a:rPr>
              <a:t>Україно</a:t>
            </a:r>
            <a:r>
              <a:rPr lang="ru-RU" sz="3200" b="1" i="1" dirty="0" smtClean="0">
                <a:solidFill>
                  <a:srgbClr val="18414C"/>
                </a:solidFill>
                <a:latin typeface="Gabriola" pitchFamily="82" charset="0"/>
              </a:rPr>
              <a:t>, </a:t>
            </a:r>
            <a:r>
              <a:rPr lang="ru-RU" sz="3200" b="1" i="1" dirty="0" err="1" smtClean="0">
                <a:solidFill>
                  <a:srgbClr val="18414C"/>
                </a:solidFill>
                <a:latin typeface="Gabriola" pitchFamily="82" charset="0"/>
              </a:rPr>
              <a:t>Україно</a:t>
            </a:r>
            <a:r>
              <a:rPr lang="ru-RU" sz="3200" b="1" i="1" dirty="0" smtClean="0">
                <a:solidFill>
                  <a:srgbClr val="18414C"/>
                </a:solidFill>
                <a:latin typeface="Gabriola" pitchFamily="82" charset="0"/>
              </a:rPr>
              <a:t>! </a:t>
            </a:r>
          </a:p>
          <a:p>
            <a:r>
              <a:rPr lang="ru-RU" sz="3200" b="1" i="1" dirty="0" err="1" smtClean="0">
                <a:solidFill>
                  <a:srgbClr val="18414C"/>
                </a:solidFill>
                <a:latin typeface="Gabriola" pitchFamily="82" charset="0"/>
              </a:rPr>
              <a:t>Серце</a:t>
            </a:r>
            <a:r>
              <a:rPr lang="ru-RU" sz="3200" b="1" i="1" dirty="0" smtClean="0">
                <a:solidFill>
                  <a:srgbClr val="18414C"/>
                </a:solidFill>
                <a:latin typeface="Gabriola" pitchFamily="82" charset="0"/>
              </a:rPr>
              <a:t> </a:t>
            </a:r>
            <a:r>
              <a:rPr lang="ru-RU" sz="3200" b="1" i="1" dirty="0" err="1" smtClean="0">
                <a:solidFill>
                  <a:srgbClr val="18414C"/>
                </a:solidFill>
                <a:latin typeface="Gabriola" pitchFamily="82" charset="0"/>
              </a:rPr>
              <a:t>моє</a:t>
            </a:r>
            <a:r>
              <a:rPr lang="ru-RU" sz="3200" b="1" i="1" dirty="0" smtClean="0">
                <a:solidFill>
                  <a:srgbClr val="18414C"/>
                </a:solidFill>
                <a:latin typeface="Gabriola" pitchFamily="82" charset="0"/>
              </a:rPr>
              <a:t>, </a:t>
            </a:r>
            <a:r>
              <a:rPr lang="ru-RU" sz="3200" b="1" i="1" dirty="0" err="1" smtClean="0">
                <a:solidFill>
                  <a:srgbClr val="18414C"/>
                </a:solidFill>
                <a:latin typeface="Gabriola" pitchFamily="82" charset="0"/>
              </a:rPr>
              <a:t>ненько</a:t>
            </a:r>
            <a:r>
              <a:rPr lang="ru-RU" sz="3200" b="1" i="1" dirty="0" smtClean="0">
                <a:solidFill>
                  <a:srgbClr val="18414C"/>
                </a:solidFill>
                <a:latin typeface="Gabriola" pitchFamily="82" charset="0"/>
              </a:rPr>
              <a:t>! </a:t>
            </a:r>
          </a:p>
          <a:p>
            <a:r>
              <a:rPr lang="ru-RU" sz="3200" b="1" i="1" dirty="0" smtClean="0">
                <a:solidFill>
                  <a:srgbClr val="18414C"/>
                </a:solidFill>
                <a:latin typeface="Gabriola" pitchFamily="82" charset="0"/>
              </a:rPr>
              <a:t>Як </a:t>
            </a:r>
            <a:r>
              <a:rPr lang="ru-RU" sz="3200" b="1" i="1" dirty="0" err="1" smtClean="0">
                <a:solidFill>
                  <a:srgbClr val="18414C"/>
                </a:solidFill>
                <a:latin typeface="Gabriola" pitchFamily="82" charset="0"/>
              </a:rPr>
              <a:t>згадаю</a:t>
            </a:r>
            <a:r>
              <a:rPr lang="ru-RU" sz="3200" b="1" i="1" dirty="0" smtClean="0">
                <a:solidFill>
                  <a:srgbClr val="18414C"/>
                </a:solidFill>
                <a:latin typeface="Gabriola" pitchFamily="82" charset="0"/>
              </a:rPr>
              <a:t> твою долю, </a:t>
            </a:r>
            <a:r>
              <a:rPr lang="ru-RU" sz="3200" b="1" i="1" dirty="0" err="1" smtClean="0">
                <a:solidFill>
                  <a:srgbClr val="18414C"/>
                </a:solidFill>
                <a:latin typeface="Gabriola" pitchFamily="82" charset="0"/>
              </a:rPr>
              <a:t>заплаче</a:t>
            </a:r>
            <a:r>
              <a:rPr lang="ru-RU" sz="3200" b="1" i="1" dirty="0" smtClean="0">
                <a:solidFill>
                  <a:srgbClr val="18414C"/>
                </a:solidFill>
                <a:latin typeface="Gabriola" pitchFamily="82" charset="0"/>
              </a:rPr>
              <a:t> </a:t>
            </a:r>
            <a:r>
              <a:rPr lang="ru-RU" sz="3200" b="1" i="1" dirty="0" err="1" smtClean="0">
                <a:solidFill>
                  <a:srgbClr val="18414C"/>
                </a:solidFill>
                <a:latin typeface="Gabriola" pitchFamily="82" charset="0"/>
              </a:rPr>
              <a:t>серденько</a:t>
            </a:r>
            <a:r>
              <a:rPr lang="ru-RU" sz="3200" b="1" i="1" dirty="0" smtClean="0">
                <a:solidFill>
                  <a:srgbClr val="18414C"/>
                </a:solidFill>
                <a:latin typeface="Gabriola" pitchFamily="82" charset="0"/>
              </a:rPr>
              <a:t>!...»</a:t>
            </a:r>
          </a:p>
          <a:p>
            <a:endParaRPr lang="uk-UA" sz="3200" b="1" i="1" dirty="0">
              <a:solidFill>
                <a:srgbClr val="18414C"/>
              </a:solidFill>
              <a:latin typeface="Gabriola" pitchFamily="82" charset="0"/>
            </a:endParaRPr>
          </a:p>
          <a:p>
            <a:r>
              <a:rPr lang="uk-UA" sz="3200" b="1" i="1" dirty="0" smtClean="0">
                <a:solidFill>
                  <a:srgbClr val="18414C"/>
                </a:solidFill>
                <a:latin typeface="Gabriola" pitchFamily="82" charset="0"/>
              </a:rPr>
              <a:t>        Т.Шевченко, 1838</a:t>
            </a:r>
            <a:endParaRPr lang="ru-RU" sz="3200" b="1" i="1" dirty="0" smtClean="0">
              <a:solidFill>
                <a:srgbClr val="18414C"/>
              </a:solidFill>
              <a:latin typeface="Gabriola" pitchFamily="82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16000" t="-3000" r="-1000" b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2786058"/>
            <a:ext cx="721523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600" b="1" dirty="0" smtClean="0">
                <a:latin typeface="Gabriola" pitchFamily="82" charset="0"/>
              </a:rPr>
              <a:t>Довгих 12 років Шевченко </a:t>
            </a:r>
          </a:p>
          <a:p>
            <a:pPr algn="just"/>
            <a:r>
              <a:rPr lang="uk-UA" sz="3600" b="1" dirty="0" smtClean="0">
                <a:latin typeface="Gabriola" pitchFamily="82" charset="0"/>
              </a:rPr>
              <a:t>підпирав вогкі та холодні </a:t>
            </a:r>
          </a:p>
          <a:p>
            <a:pPr algn="just"/>
            <a:r>
              <a:rPr lang="uk-UA" sz="3600" b="1" dirty="0" smtClean="0">
                <a:latin typeface="Gabriola" pitchFamily="82" charset="0"/>
              </a:rPr>
              <a:t>стіни в'язниць, аж поки </a:t>
            </a:r>
          </a:p>
          <a:p>
            <a:pPr algn="just"/>
            <a:r>
              <a:rPr lang="uk-UA" sz="3600" b="1" dirty="0" smtClean="0">
                <a:latin typeface="Gabriola" pitchFamily="82" charset="0"/>
              </a:rPr>
              <a:t>1857 року за клопотання Миколи І поета таки звільнили і Шевченко вже вкотре відправився подорожувати Україною.</a:t>
            </a:r>
            <a:endParaRPr lang="ru-RU" sz="3600" b="1" dirty="0">
              <a:latin typeface="Gabriola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00166" y="428604"/>
            <a:ext cx="371477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600" b="1" dirty="0" smtClean="0">
                <a:latin typeface="Gabriola" pitchFamily="82" charset="0"/>
              </a:rPr>
              <a:t>Після довгих років заслань, у 1860 році, Тарас Шевченко, не зважаючи на заборони, таки видає остаточну версію </a:t>
            </a:r>
            <a:r>
              <a:rPr lang="uk-UA" sz="3600" b="1" dirty="0" err="1" smtClean="0">
                <a:latin typeface="Gabriola" pitchFamily="82" charset="0"/>
              </a:rPr>
              <a:t>“Кобзаря”</a:t>
            </a:r>
            <a:r>
              <a:rPr lang="uk-UA" sz="3600" b="1" dirty="0" smtClean="0">
                <a:latin typeface="Gabriola" pitchFamily="82" charset="0"/>
              </a:rPr>
              <a:t>. </a:t>
            </a:r>
          </a:p>
          <a:p>
            <a:pPr algn="just"/>
            <a:r>
              <a:rPr lang="uk-UA" sz="3600" b="1" dirty="0" smtClean="0">
                <a:latin typeface="Gabriola" pitchFamily="82" charset="0"/>
              </a:rPr>
              <a:t>Поет уже був дуже хворим: довгі роки ув'язнень дали про себе знати.</a:t>
            </a:r>
            <a:endParaRPr lang="ru-RU" sz="3600" b="1" dirty="0">
              <a:latin typeface="Gabriola" pitchFamily="82" charset="0"/>
            </a:endParaRPr>
          </a:p>
        </p:txBody>
      </p:sp>
      <p:pic>
        <p:nvPicPr>
          <p:cNvPr id="6" name="Рисунок 5" descr="08d3fa586b3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2750355" y="2750355"/>
            <a:ext cx="6858000" cy="1357290"/>
          </a:xfrm>
          <a:prstGeom prst="rect">
            <a:avLst/>
          </a:prstGeom>
        </p:spPr>
      </p:pic>
      <p:pic>
        <p:nvPicPr>
          <p:cNvPr id="9" name="Рисунок 8" descr="10 Кобзар20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714356"/>
            <a:ext cx="3214710" cy="5429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9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861" y="3143248"/>
            <a:ext cx="6715140" cy="371475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72000" y="428604"/>
            <a:ext cx="371477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600" b="1" dirty="0" smtClean="0">
                <a:latin typeface="Gabriola" pitchFamily="82" charset="0"/>
              </a:rPr>
              <a:t>…10 березня 1861 року, на наступний день після свого 47 дня народження Тарас Григорович Шевченко відійшов у вічність…</a:t>
            </a:r>
            <a:endParaRPr lang="ru-RU" sz="3600" b="1" dirty="0">
              <a:latin typeface="Gabriola" pitchFamily="82" charset="0"/>
            </a:endParaRPr>
          </a:p>
        </p:txBody>
      </p:sp>
      <p:pic>
        <p:nvPicPr>
          <p:cNvPr id="7" name="Рисунок 6" descr="250px-Taras_Shevchenko_1859_(zoom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357166"/>
            <a:ext cx="3571900" cy="5786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43438" y="214290"/>
            <a:ext cx="421484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«Як умру, то </a:t>
            </a:r>
            <a:r>
              <a:rPr lang="ru-RU" sz="3200" b="1" i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поховайте</a:t>
            </a: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b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</a:b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Мене на </a:t>
            </a:r>
            <a:r>
              <a:rPr lang="ru-RU" sz="3200" b="1" i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могилі</a:t>
            </a: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, </a:t>
            </a:r>
            <a:b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</a:br>
            <a:r>
              <a:rPr lang="ru-RU" sz="3200" b="1" i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Серед</a:t>
            </a: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степу широкого, </a:t>
            </a:r>
            <a:b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</a:b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На </a:t>
            </a:r>
            <a:r>
              <a:rPr lang="ru-RU" sz="3200" b="1" i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Вкраїні</a:t>
            </a: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ru-RU" sz="3200" b="1" i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милій</a:t>
            </a: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, </a:t>
            </a:r>
            <a:b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</a:br>
            <a:r>
              <a:rPr lang="ru-RU" sz="3200" b="1" i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Щоб</a:t>
            </a: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лани </a:t>
            </a:r>
            <a:r>
              <a:rPr lang="ru-RU" sz="3200" b="1" i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широкополі</a:t>
            </a: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, </a:t>
            </a:r>
            <a:b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</a:b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І </a:t>
            </a:r>
            <a:r>
              <a:rPr lang="ru-RU" sz="3200" b="1" i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Дніпро</a:t>
            </a: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, </a:t>
            </a:r>
            <a:r>
              <a:rPr lang="ru-RU" sz="3200" b="1" i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і</a:t>
            </a: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ru-RU" sz="3200" b="1" i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кручі</a:t>
            </a: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b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</a:br>
            <a:r>
              <a:rPr lang="ru-RU" sz="3200" b="1" i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Було</a:t>
            </a: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видно, </a:t>
            </a:r>
            <a:r>
              <a:rPr lang="ru-RU" sz="3200" b="1" i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було</a:t>
            </a: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ru-RU" sz="3200" b="1" i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чути</a:t>
            </a: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, </a:t>
            </a:r>
            <a:b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</a:b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Як реве ревучий…»</a:t>
            </a:r>
          </a:p>
          <a:p>
            <a:r>
              <a:rPr lang="uk-UA" sz="24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                                       Т. Шевченко, 1845</a:t>
            </a:r>
            <a:endParaRPr lang="ru-RU" sz="2400" b="1" i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pic>
        <p:nvPicPr>
          <p:cNvPr id="6" name="Рисунок 5" descr="018274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357166"/>
            <a:ext cx="4071966" cy="59293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4857720" y="4786322"/>
            <a:ext cx="42862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latin typeface="Gabriola" pitchFamily="82" charset="0"/>
              </a:rPr>
              <a:t>Останню волю митця було виконано: у Каневі, на Чернечій горі, над бурхливим Дніпром спочиває Великий син України…</a:t>
            </a:r>
            <a:endParaRPr lang="ru-RU" sz="2800" b="1" dirty="0">
              <a:latin typeface="Gabriola" pitchFamily="82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ккпі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714356"/>
            <a:ext cx="4643470" cy="35719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57224" y="571480"/>
            <a:ext cx="764386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600" b="1" dirty="0" smtClean="0">
                <a:latin typeface="Gabriola" pitchFamily="82" charset="0"/>
              </a:rPr>
              <a:t>                                                          Багато Шевченко      </a:t>
            </a:r>
          </a:p>
          <a:p>
            <a:pPr algn="just"/>
            <a:r>
              <a:rPr lang="uk-UA" sz="3600" b="1" dirty="0" smtClean="0">
                <a:latin typeface="Gabriola" pitchFamily="82" charset="0"/>
              </a:rPr>
              <a:t>                                                          залишив нащадкам, </a:t>
            </a:r>
          </a:p>
          <a:p>
            <a:pPr algn="just"/>
            <a:r>
              <a:rPr lang="uk-UA" sz="3600" b="1" dirty="0">
                <a:latin typeface="Gabriola" pitchFamily="82" charset="0"/>
              </a:rPr>
              <a:t> </a:t>
            </a:r>
            <a:r>
              <a:rPr lang="uk-UA" sz="3600" b="1" dirty="0" smtClean="0">
                <a:latin typeface="Gabriola" pitchFamily="82" charset="0"/>
              </a:rPr>
              <a:t>                                                         але головне – </a:t>
            </a:r>
          </a:p>
          <a:p>
            <a:pPr algn="just"/>
            <a:r>
              <a:rPr lang="uk-UA" sz="3600" b="1" dirty="0">
                <a:latin typeface="Gabriola" pitchFamily="82" charset="0"/>
              </a:rPr>
              <a:t> </a:t>
            </a:r>
            <a:r>
              <a:rPr lang="uk-UA" sz="3600" b="1" dirty="0" smtClean="0">
                <a:latin typeface="Gabriola" pitchFamily="82" charset="0"/>
              </a:rPr>
              <a:t>                                                         незламний Дух </a:t>
            </a:r>
          </a:p>
          <a:p>
            <a:pPr algn="just"/>
            <a:r>
              <a:rPr lang="uk-UA" sz="3600" b="1" dirty="0">
                <a:latin typeface="Gabriola" pitchFamily="82" charset="0"/>
              </a:rPr>
              <a:t> </a:t>
            </a:r>
            <a:r>
              <a:rPr lang="uk-UA" sz="3600" b="1" dirty="0" smtClean="0">
                <a:latin typeface="Gabriola" pitchFamily="82" charset="0"/>
              </a:rPr>
              <a:t>                                                          Боротьби, </a:t>
            </a:r>
            <a:r>
              <a:rPr lang="uk-UA" sz="3600" b="1" dirty="0" err="1" smtClean="0">
                <a:latin typeface="Gabriola" pitchFamily="82" charset="0"/>
              </a:rPr>
              <a:t>невтом-</a:t>
            </a:r>
            <a:endParaRPr lang="uk-UA" sz="3600" b="1" dirty="0" smtClean="0">
              <a:latin typeface="Gabriola" pitchFamily="82" charset="0"/>
            </a:endParaRPr>
          </a:p>
          <a:p>
            <a:pPr algn="just"/>
            <a:r>
              <a:rPr lang="uk-UA" sz="3600" b="1" dirty="0">
                <a:latin typeface="Gabriola" pitchFamily="82" charset="0"/>
              </a:rPr>
              <a:t> </a:t>
            </a:r>
            <a:r>
              <a:rPr lang="uk-UA" sz="3600" b="1" dirty="0" smtClean="0">
                <a:latin typeface="Gabriola" pitchFamily="82" charset="0"/>
              </a:rPr>
              <a:t>                                                          на Жага Свободи </a:t>
            </a:r>
          </a:p>
          <a:p>
            <a:pPr algn="just"/>
            <a:r>
              <a:rPr lang="uk-UA" sz="3600" b="1" dirty="0">
                <a:latin typeface="Gabriola" pitchFamily="82" charset="0"/>
              </a:rPr>
              <a:t> </a:t>
            </a:r>
            <a:r>
              <a:rPr lang="uk-UA" sz="3600" b="1" dirty="0" smtClean="0">
                <a:latin typeface="Gabriola" pitchFamily="82" charset="0"/>
              </a:rPr>
              <a:t>                                                         та непереможна Віра у Добро…  Пам’ять про великого сина України, про борця за свободу і незалежність навік не згасне у душах, назавжди горить у серцях…</a:t>
            </a:r>
            <a:endParaRPr lang="ru-RU" sz="3600" b="1" dirty="0">
              <a:latin typeface="Gabriola" pitchFamily="82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347</TotalTime>
  <Words>402</Words>
  <Application>Microsoft Office PowerPoint</Application>
  <PresentationFormat>Экран (4:3)</PresentationFormat>
  <Paragraphs>37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Тарас Шевченко – великий син України</vt:lpstr>
      <vt:lpstr>…І на оновленій землі Врага не буде, супостата, А буде син, і буде мати, І будуть люде на землі…                                         Т.Шевченко</vt:lpstr>
      <vt:lpstr> </vt:lpstr>
      <vt:lpstr>Слайд 4</vt:lpstr>
      <vt:lpstr> </vt:lpstr>
      <vt:lpstr>Слайд 6</vt:lpstr>
      <vt:lpstr> </vt:lpstr>
      <vt:lpstr> 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 на оновленій землі Врага не буде, супостата, А буде син, і буде мати, І будуть люди на землі!                                         Т.Шевченко</dc:title>
  <dc:creator>ALINA</dc:creator>
  <cp:lastModifiedBy>ALINA</cp:lastModifiedBy>
  <cp:revision>51</cp:revision>
  <dcterms:created xsi:type="dcterms:W3CDTF">2016-06-15T06:05:16Z</dcterms:created>
  <dcterms:modified xsi:type="dcterms:W3CDTF">2016-06-15T11:57:10Z</dcterms:modified>
</cp:coreProperties>
</file>