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1DCD7E-010F-47A2-ABCE-CBFEB2BE95B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C93F7-AA96-4132-94F5-BFE1CC8A592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C93F7-AA96-4132-94F5-BFE1CC8A592B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9C93F7-AA96-4132-94F5-BFE1CC8A592B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AC7AC-B739-45FB-8792-564E781B8B43}" type="datetimeFigureOut">
              <a:rPr lang="ru-RU" smtClean="0"/>
              <a:pPr/>
              <a:t>05.06.2016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BCF83C-7878-43A0-B5F8-1A6D332A0D4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0"/>
            <a:ext cx="8643966" cy="2071678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uk-UA" b="1" i="1" u="sng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Тема:</a:t>
            </a:r>
            <a:r>
              <a:rPr lang="uk-UA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Міфологічна </a:t>
            </a:r>
            <a:r>
              <a:rPr lang="uk-UA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і народна психологія. </a:t>
            </a:r>
            <a:r>
              <a:rPr lang="uk-UA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Психологічна </a:t>
            </a:r>
            <a:r>
              <a:rPr lang="uk-UA" i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природа анімізму. Фаталізм і магія в ранніх психологічних уявленнях. Ритуали як основа психологічних уявлень. Ініціація та пізнання вікових особливостей психіки. Табу та вшанування мертвих.</a:t>
            </a:r>
            <a:endParaRPr lang="ru-RU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29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0"/>
            <a:ext cx="8643966" cy="2071678"/>
          </a:xfrm>
        </p:spPr>
        <p:txBody>
          <a:bodyPr>
            <a:normAutofit lnSpcReduction="10000"/>
          </a:bodyPr>
          <a:lstStyle/>
          <a:p>
            <a:pPr algn="just"/>
            <a:r>
              <a:rPr lang="uk-UA" sz="2700" b="1" u="sng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Душа</a:t>
            </a:r>
            <a:r>
              <a:rPr lang="uk-UA" sz="27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(від </a:t>
            </a:r>
            <a:r>
              <a:rPr lang="uk-UA" sz="27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грецьк</a:t>
            </a:r>
            <a:r>
              <a:rPr lang="uk-UA" sz="27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2700" dirty="0" err="1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psyhe</a:t>
            </a:r>
            <a:r>
              <a:rPr lang="uk-UA" sz="27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 уявлялася як сива хмара диму, з'єднана з тілом, але здатна відділятися від нього і знову зливатися з ним. </a:t>
            </a:r>
            <a:endParaRPr lang="uk-UA" sz="27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k-UA" sz="27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Так, </a:t>
            </a:r>
            <a:r>
              <a:rPr lang="uk-UA" sz="2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непритомність – це </a:t>
            </a:r>
            <a:r>
              <a:rPr lang="uk-UA" sz="27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тимчасове, а </a:t>
            </a:r>
            <a:r>
              <a:rPr lang="uk-UA" sz="27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смерть – остаточне </a:t>
            </a:r>
            <a:r>
              <a:rPr lang="uk-UA" sz="2700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покидання тіла душею.</a:t>
            </a:r>
            <a:endParaRPr lang="ru-RU" sz="2700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30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2071678"/>
          </a:xfrm>
        </p:spPr>
        <p:txBody>
          <a:bodyPr>
            <a:normAutofit fontScale="85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sz="28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Анімізм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8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лат. 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i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аніма</a:t>
            </a:r>
            <a:r>
              <a:rPr lang="ru-RU" sz="28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– </a:t>
            </a:r>
            <a:r>
              <a:rPr lang="ru-RU" sz="28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душа) –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світогляд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первісної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людини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такий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рівень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де душа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визнається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існуючою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природних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тілах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явищах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безперервні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перетворення</a:t>
            </a: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786322"/>
            <a:ext cx="9144000" cy="2071678"/>
          </a:xfrm>
        </p:spPr>
        <p:txBody>
          <a:bodyPr>
            <a:normAutofit/>
          </a:bodyPr>
          <a:lstStyle/>
          <a:p>
            <a:pPr algn="just"/>
            <a:r>
              <a:rPr lang="ru-RU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Фетишизм </a:t>
            </a:r>
            <a:r>
              <a:rPr lang="ru-RU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7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фр. "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f</a:t>
            </a: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tiche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" -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ідол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талісман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культ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неживих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предметів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фетишів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наділяються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надприродними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властивостями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обожнюються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ними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пов'язується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можливість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бажань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</p:spTree>
  </p:cSld>
  <p:clrMapOvr>
    <a:masterClrMapping/>
  </p:clrMapOvr>
  <p:transition>
    <p:newsfla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000636"/>
            <a:ext cx="9144000" cy="2071678"/>
          </a:xfrm>
        </p:spPr>
        <p:txBody>
          <a:bodyPr>
            <a:normAutofit/>
          </a:bodyPr>
          <a:lstStyle/>
          <a:p>
            <a:pPr algn="just"/>
            <a:r>
              <a:rPr lang="ru-RU" sz="27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Тотемізм</a:t>
            </a:r>
            <a:r>
              <a:rPr lang="ru-RU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своєрідний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культ так званого </a:t>
            </a:r>
            <a:r>
              <a:rPr lang="ru-RU" sz="27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тотема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totem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назва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тварини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якій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клан </a:t>
            </a:r>
            <a:r>
              <a:rPr lang="ru-RU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надає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спеціальний</a:t>
            </a:r>
            <a:r>
              <a:rPr lang="ru-RU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культ</a:t>
            </a:r>
            <a:r>
              <a:rPr lang="ru-RU" sz="2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поширеними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стародавніми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тотемами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7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тварини</a:t>
            </a:r>
            <a:r>
              <a:rPr lang="ru-RU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800" dirty="0"/>
          </a:p>
        </p:txBody>
      </p:sp>
    </p:spTree>
  </p:cSld>
  <p:clrMapOvr>
    <a:masterClrMapping/>
  </p:clrMapOvr>
  <p:transition>
    <p:strips dir="r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000636"/>
            <a:ext cx="9144000" cy="2071678"/>
          </a:xfrm>
        </p:spPr>
        <p:txBody>
          <a:bodyPr>
            <a:normAutofit/>
          </a:bodyPr>
          <a:lstStyle/>
          <a:p>
            <a:pPr algn="just"/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Метаморфози </a:t>
            </a:r>
            <a:r>
              <a:rPr lang="uk-U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раптові зміни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зовнішньої форми людей та богів. Перетворення людей на тварин і рослини відбивають первісні тотемістичні уявлення.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572008"/>
            <a:ext cx="9144000" cy="2071678"/>
          </a:xfrm>
        </p:spPr>
        <p:txBody>
          <a:bodyPr>
            <a:noAutofit/>
          </a:bodyPr>
          <a:lstStyle/>
          <a:p>
            <a:pPr algn="just"/>
            <a:r>
              <a:rPr lang="uk-UA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Ритуал </a:t>
            </a: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7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(від </a:t>
            </a:r>
            <a:r>
              <a:rPr lang="uk-UA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лат. </a:t>
            </a:r>
            <a:r>
              <a:rPr lang="uk-UA" sz="2700" i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ritus</a:t>
            </a:r>
            <a:r>
              <a:rPr lang="uk-UA" sz="2700" i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— «релігійний обряд») </a:t>
            </a: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дія, обряди </a:t>
            </a:r>
            <a:r>
              <a:rPr lang="uk-UA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урочистого характеру</a:t>
            </a: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де форма виконання жорстко регламентована, що здійснюються внаслідок своєї символічної важливості та спроможності викликати емоції у </a:t>
            </a:r>
            <a:r>
              <a:rPr lang="uk-UA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присутніх.</a:t>
            </a:r>
            <a:endParaRPr lang="ru-RU" sz="27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714884"/>
            <a:ext cx="9144000" cy="2071678"/>
          </a:xfrm>
        </p:spPr>
        <p:txBody>
          <a:bodyPr>
            <a:noAutofit/>
          </a:bodyPr>
          <a:lstStyle/>
          <a:p>
            <a:pPr algn="just"/>
            <a:r>
              <a:rPr lang="uk-UA" sz="27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Ініціації </a:t>
            </a:r>
            <a:r>
              <a:rPr lang="uk-UA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звичай, </a:t>
            </a: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суть якого полягає у переході індивіда з одного статусу в </a:t>
            </a:r>
            <a:r>
              <a:rPr lang="uk-UA" sz="27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інший</a:t>
            </a: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зокрема включення в деяке замкнуте коло осіб (у число повноправних членів племені, в чоловічий союз, круг жерців, шаманів тощо), і обряд, ритуал, що оформляє цей перехід. </a:t>
            </a:r>
            <a:endParaRPr lang="ru-RU" sz="27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929198"/>
            <a:ext cx="9144000" cy="1928802"/>
          </a:xfrm>
        </p:spPr>
        <p:txBody>
          <a:bodyPr>
            <a:noAutofit/>
          </a:bodyPr>
          <a:lstStyle/>
          <a:p>
            <a:pPr algn="just"/>
            <a:r>
              <a:rPr lang="uk-UA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Табу</a:t>
            </a:r>
            <a:r>
              <a:rPr lang="uk-UA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uk-UA" sz="2800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(полінезійське «не можна») </a:t>
            </a:r>
            <a:r>
              <a:rPr lang="uk-UA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– система заборон на виконання певних дій. В період первісного суспільства вони регламентували і регулювали життя індивідів і груп (родини, роду, племені та ін.).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diamond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4929198"/>
            <a:ext cx="9144000" cy="192880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uk-UA" sz="2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Смерть не розглядалася як абсолютне протиставлення життю, а тільки як його особливий вид. Поховальні обряди на перших етапах були способами захисту від покійників. </a:t>
            </a:r>
            <a:endParaRPr lang="ru-RU" sz="27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 dir="vert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356</Words>
  <Application>Microsoft Office PowerPoint</Application>
  <PresentationFormat>Экран (4:3)</PresentationFormat>
  <Paragraphs>13</Paragraphs>
  <Slides>10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ALINA</dc:creator>
  <cp:lastModifiedBy>User</cp:lastModifiedBy>
  <cp:revision>11</cp:revision>
  <dcterms:created xsi:type="dcterms:W3CDTF">2016-04-26T07:26:29Z</dcterms:created>
  <dcterms:modified xsi:type="dcterms:W3CDTF">2016-06-05T18:50:17Z</dcterms:modified>
</cp:coreProperties>
</file>