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5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90000"/>
              </a:schemeClr>
            </a:gs>
            <a:gs pos="50000">
              <a:schemeClr val="accent6">
                <a:lumMod val="20000"/>
                <a:lumOff val="80000"/>
              </a:schemeClr>
            </a:gs>
            <a:gs pos="100000">
              <a:srgbClr val="FFFFC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000108"/>
            <a:ext cx="7772400" cy="1470025"/>
          </a:xfrm>
        </p:spPr>
        <p:txBody>
          <a:bodyPr>
            <a:noAutofit/>
          </a:bodyPr>
          <a:lstStyle/>
          <a:p>
            <a:r>
              <a:rPr lang="uk-UA" sz="6000" b="1" i="1" dirty="0" smtClean="0"/>
              <a:t>Вульгарний матеріалізм</a:t>
            </a:r>
            <a:endParaRPr lang="ru-RU" sz="6000" b="1" i="1" dirty="0"/>
          </a:p>
        </p:txBody>
      </p:sp>
      <p:pic>
        <p:nvPicPr>
          <p:cNvPr id="4" name="Рисунок 3" descr="engels_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02302">
            <a:off x="411981" y="1614890"/>
            <a:ext cx="1562098" cy="19526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Marx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9954">
            <a:off x="7207029" y="1692911"/>
            <a:ext cx="1624628" cy="2030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Карл Фохт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95129">
            <a:off x="1078479" y="4051618"/>
            <a:ext cx="1923288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Людвіг Бюхнер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44" y="3500438"/>
            <a:ext cx="1674757" cy="22145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Якоб Молешот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82785">
            <a:off x="6318379" y="4055257"/>
            <a:ext cx="1684071" cy="221455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"/>
            <a:ext cx="7772400" cy="1071546"/>
          </a:xfrm>
        </p:spPr>
        <p:txBody>
          <a:bodyPr>
            <a:noAutofit/>
          </a:bodyPr>
          <a:lstStyle/>
          <a:p>
            <a:r>
              <a:rPr lang="ru-RU" sz="4000" b="1" dirty="0" err="1" smtClean="0"/>
              <a:t>Хто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такі</a:t>
            </a:r>
            <a:r>
              <a:rPr lang="ru-RU" sz="4000" b="1" dirty="0" smtClean="0"/>
              <a:t> «</a:t>
            </a:r>
            <a:r>
              <a:rPr lang="ru-RU" sz="4000" b="1" dirty="0" err="1" smtClean="0"/>
              <a:t>вульгарні</a:t>
            </a:r>
            <a:r>
              <a:rPr lang="ru-RU" sz="4000" b="1" dirty="0" smtClean="0"/>
              <a:t> </a:t>
            </a:r>
            <a:r>
              <a:rPr lang="ru-RU" sz="4000" b="1" dirty="0" err="1" smtClean="0"/>
              <a:t>матеріалісти</a:t>
            </a:r>
            <a:r>
              <a:rPr lang="ru-RU" sz="4000" b="1" dirty="0" smtClean="0"/>
              <a:t>»?</a:t>
            </a:r>
            <a:endParaRPr lang="ru-RU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428596" y="1071546"/>
            <a:ext cx="84296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err="1" smtClean="0"/>
              <a:t>В</a:t>
            </a:r>
            <a:r>
              <a:rPr lang="ru-RU" sz="2400" dirty="0" err="1" smtClean="0"/>
              <a:t>ираз</a:t>
            </a:r>
            <a:r>
              <a:rPr lang="ru-RU" sz="2400" dirty="0" smtClean="0"/>
              <a:t> </a:t>
            </a:r>
            <a:r>
              <a:rPr lang="ru-RU" sz="2400" b="1" dirty="0" smtClean="0"/>
              <a:t>«</a:t>
            </a:r>
            <a:r>
              <a:rPr lang="ru-RU" sz="2400" b="1" dirty="0" err="1" smtClean="0"/>
              <a:t>вульгарний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матеріалізм</a:t>
            </a:r>
            <a:r>
              <a:rPr lang="ru-RU" sz="2400" b="1" dirty="0" smtClean="0"/>
              <a:t>»</a:t>
            </a:r>
            <a:r>
              <a:rPr lang="ru-RU" sz="2400" dirty="0" smtClean="0"/>
              <a:t> </a:t>
            </a:r>
            <a:r>
              <a:rPr lang="ru-RU" sz="2400" dirty="0" err="1" smtClean="0"/>
              <a:t>має</a:t>
            </a:r>
            <a:r>
              <a:rPr lang="ru-RU" sz="2400" dirty="0" smtClean="0"/>
              <a:t> </a:t>
            </a:r>
            <a:r>
              <a:rPr lang="ru-RU" sz="2400" dirty="0" err="1" smtClean="0"/>
              <a:t>глибоке</a:t>
            </a:r>
            <a:r>
              <a:rPr lang="ru-RU" sz="2400" dirty="0" smtClean="0"/>
              <a:t> </a:t>
            </a:r>
            <a:r>
              <a:rPr lang="ru-RU" sz="2400" dirty="0" err="1" smtClean="0"/>
              <a:t>давнє</a:t>
            </a:r>
            <a:r>
              <a:rPr lang="ru-RU" sz="2400" dirty="0" smtClean="0"/>
              <a:t> </a:t>
            </a:r>
            <a:r>
              <a:rPr lang="ru-RU" sz="2400" dirty="0" err="1" smtClean="0"/>
              <a:t>походження</a:t>
            </a:r>
            <a:r>
              <a:rPr lang="ru-RU" sz="2400" dirty="0" smtClean="0"/>
              <a:t>. Слово «</a:t>
            </a:r>
            <a:r>
              <a:rPr lang="ru-RU" sz="2400" dirty="0" err="1" smtClean="0"/>
              <a:t>вульгарний</a:t>
            </a:r>
            <a:r>
              <a:rPr lang="ru-RU" sz="2400" dirty="0" smtClean="0"/>
              <a:t>» походить </a:t>
            </a: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латинського</a:t>
            </a:r>
            <a:r>
              <a:rPr lang="ru-RU" sz="2400" dirty="0" smtClean="0"/>
              <a:t> слова </a:t>
            </a:r>
            <a:r>
              <a:rPr lang="ru-RU" sz="2400" b="1" dirty="0" smtClean="0"/>
              <a:t>«</a:t>
            </a:r>
            <a:r>
              <a:rPr lang="ru-RU" sz="2400" b="1" i="1" u="sng" dirty="0" err="1" smtClean="0"/>
              <a:t>vulgaris</a:t>
            </a:r>
            <a:r>
              <a:rPr lang="ru-RU" sz="2400" b="1" dirty="0" smtClean="0"/>
              <a:t>»</a:t>
            </a:r>
            <a:r>
              <a:rPr lang="ru-RU" sz="2400" dirty="0" smtClean="0"/>
              <a:t> - </a:t>
            </a:r>
            <a:r>
              <a:rPr lang="ru-RU" sz="2400" dirty="0" err="1" smtClean="0"/>
              <a:t>звичайний</a:t>
            </a:r>
            <a:r>
              <a:rPr lang="ru-RU" sz="2400" dirty="0" smtClean="0"/>
              <a:t>, </a:t>
            </a:r>
            <a:r>
              <a:rPr lang="ru-RU" sz="2400" dirty="0" err="1" smtClean="0"/>
              <a:t>простий</a:t>
            </a:r>
            <a:r>
              <a:rPr lang="ru-RU" sz="2400" dirty="0" smtClean="0"/>
              <a:t>. </a:t>
            </a:r>
            <a:endParaRPr lang="ru-RU" sz="2400" dirty="0" smtClean="0"/>
          </a:p>
          <a:p>
            <a:pPr algn="just"/>
            <a:endParaRPr lang="ru-RU" sz="2400" dirty="0" smtClean="0"/>
          </a:p>
          <a:p>
            <a:pPr algn="just"/>
            <a:r>
              <a:rPr lang="ru-RU" sz="2400" b="1" i="1" dirty="0" err="1" smtClean="0"/>
              <a:t>Вульгаризація</a:t>
            </a:r>
            <a:r>
              <a:rPr lang="ru-RU" sz="2400" dirty="0" smtClean="0"/>
              <a:t> - </a:t>
            </a:r>
            <a:r>
              <a:rPr lang="ru-RU" sz="2400" dirty="0" err="1" smtClean="0"/>
              <a:t>грубе</a:t>
            </a:r>
            <a:r>
              <a:rPr lang="ru-RU" sz="2400" dirty="0" smtClean="0"/>
              <a:t> </a:t>
            </a:r>
            <a:r>
              <a:rPr lang="ru-RU" sz="2400" dirty="0" err="1" smtClean="0"/>
              <a:t>спрощення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будь-яких</a:t>
            </a:r>
            <a:r>
              <a:rPr lang="ru-RU" sz="2400" dirty="0" smtClean="0"/>
              <a:t> понять,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веде</a:t>
            </a:r>
            <a:r>
              <a:rPr lang="ru-RU" sz="2400" dirty="0" smtClean="0"/>
              <a:t> до </a:t>
            </a:r>
            <a:r>
              <a:rPr lang="ru-RU" sz="2400" dirty="0" err="1" smtClean="0"/>
              <a:t>спотворення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справжнього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змісту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приземленого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згруб</a:t>
            </a:r>
            <a:r>
              <a:rPr lang="uk-UA" sz="2400" dirty="0" smtClean="0"/>
              <a:t>і</a:t>
            </a:r>
            <a:r>
              <a:rPr lang="ru-RU" sz="2400" dirty="0" err="1" smtClean="0"/>
              <a:t>ння</a:t>
            </a:r>
            <a:r>
              <a:rPr lang="ru-RU" sz="2400" dirty="0" smtClean="0"/>
              <a:t>.</a:t>
            </a:r>
          </a:p>
          <a:p>
            <a:pPr algn="just"/>
            <a:endParaRPr lang="ru-RU" sz="2400" dirty="0" smtClean="0"/>
          </a:p>
          <a:p>
            <a:pPr algn="just"/>
            <a:r>
              <a:rPr lang="uk-UA" sz="2400" b="1" i="1" u="sng" dirty="0" smtClean="0"/>
              <a:t>Вульгарний матеріалізм</a:t>
            </a:r>
            <a:r>
              <a:rPr lang="uk-UA" sz="2400" i="1" dirty="0" smtClean="0"/>
              <a:t> </a:t>
            </a:r>
            <a:r>
              <a:rPr lang="uk-UA" sz="2400" dirty="0" smtClean="0"/>
              <a:t>- філософське вчення XIX ст., створене на більш простих матеріалістичних поглядах порівняно з діяльністю психіки людини і її здатності до відтворення навколишньої дійсності</a:t>
            </a:r>
            <a:r>
              <a:rPr lang="uk-UA" sz="2400" dirty="0" smtClean="0"/>
              <a:t>.</a:t>
            </a:r>
          </a:p>
          <a:p>
            <a:pPr algn="just"/>
            <a:endParaRPr lang="uk-UA" sz="2400" dirty="0" smtClean="0"/>
          </a:p>
          <a:p>
            <a:pPr algn="just"/>
            <a:r>
              <a:rPr lang="uk-UA" sz="2400" b="1" i="1" u="sng" dirty="0" smtClean="0"/>
              <a:t>Вульгарні матеріалісти</a:t>
            </a:r>
            <a:r>
              <a:rPr lang="uk-UA" sz="2400" b="1" i="1" dirty="0" smtClean="0"/>
              <a:t> </a:t>
            </a:r>
            <a:r>
              <a:rPr lang="uk-UA" sz="2400" dirty="0" smtClean="0"/>
              <a:t>– представники вищевказаного вчення.</a:t>
            </a: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"/>
            <a:ext cx="7772400" cy="1071546"/>
          </a:xfrm>
        </p:spPr>
        <p:txBody>
          <a:bodyPr>
            <a:noAutofit/>
          </a:bodyPr>
          <a:lstStyle/>
          <a:p>
            <a:r>
              <a:rPr lang="uk-UA" sz="4000" b="1" dirty="0" smtClean="0"/>
              <a:t>Головні </a:t>
            </a:r>
            <a:r>
              <a:rPr lang="uk-UA" sz="4000" b="1" dirty="0" smtClean="0"/>
              <a:t>представники вульгарного матеріалізму:</a:t>
            </a:r>
            <a:endParaRPr lang="ru-RU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500034" y="1285861"/>
            <a:ext cx="392909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dirty="0" smtClean="0"/>
              <a:t>1) Карл </a:t>
            </a:r>
            <a:r>
              <a:rPr lang="uk-UA" sz="2400" b="1" dirty="0" smtClean="0"/>
              <a:t>Фохт (Фогт)</a:t>
            </a:r>
            <a:r>
              <a:rPr lang="uk-UA" sz="2400" dirty="0" smtClean="0"/>
              <a:t> (1817-1895) - німецький природознавець, займався проблемами в галузі біології і геології. </a:t>
            </a:r>
            <a:r>
              <a:rPr lang="uk-UA" sz="2400" dirty="0" err="1" smtClean="0"/>
              <a:t>“Як</a:t>
            </a:r>
            <a:r>
              <a:rPr lang="uk-UA" sz="2400" dirty="0" smtClean="0"/>
              <a:t> печінка виділяє жовч, так мозок </a:t>
            </a:r>
            <a:r>
              <a:rPr lang="uk-UA" sz="2400" dirty="0" err="1" smtClean="0"/>
              <a:t>думку”</a:t>
            </a:r>
            <a:r>
              <a:rPr lang="uk-UA" sz="2400" dirty="0" smtClean="0"/>
              <a:t>, – казав Фохт.</a:t>
            </a:r>
          </a:p>
          <a:p>
            <a:pPr algn="just"/>
            <a:endParaRPr lang="uk-UA" sz="2400" dirty="0" smtClean="0"/>
          </a:p>
          <a:p>
            <a:pPr algn="just"/>
            <a:r>
              <a:rPr lang="uk-UA" sz="2400" dirty="0" smtClean="0"/>
              <a:t>Антагоніст </a:t>
            </a:r>
            <a:r>
              <a:rPr lang="uk-UA" sz="2400" dirty="0" smtClean="0"/>
              <a:t>матеріалістичних уявлень </a:t>
            </a:r>
            <a:r>
              <a:rPr lang="uk-UA" sz="2400" dirty="0" smtClean="0"/>
              <a:t>К. Маркса, який </a:t>
            </a:r>
            <a:r>
              <a:rPr lang="uk-UA" sz="2400" dirty="0" smtClean="0"/>
              <a:t>розкритикував його судження в памфлеті «Пан Фогт» в I860 р </a:t>
            </a:r>
            <a:r>
              <a:rPr lang="uk-UA" sz="2400" dirty="0" smtClean="0"/>
              <a:t>.; Прихильник теорії еволюції Ч.Дарвіна.</a:t>
            </a:r>
            <a:endParaRPr lang="ru-RU" sz="2400" dirty="0" smtClean="0"/>
          </a:p>
          <a:p>
            <a:endParaRPr lang="ru-RU" sz="2400" dirty="0"/>
          </a:p>
        </p:txBody>
      </p:sp>
      <p:pic>
        <p:nvPicPr>
          <p:cNvPr id="4" name="Рисунок 3" descr="Карл Фохт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1571612"/>
            <a:ext cx="3770191" cy="4500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"/>
            <a:ext cx="7772400" cy="1071546"/>
          </a:xfrm>
        </p:spPr>
        <p:txBody>
          <a:bodyPr>
            <a:noAutofit/>
          </a:bodyPr>
          <a:lstStyle/>
          <a:p>
            <a:r>
              <a:rPr lang="uk-UA" sz="4000" b="1" dirty="0" smtClean="0"/>
              <a:t>Головні </a:t>
            </a:r>
            <a:r>
              <a:rPr lang="uk-UA" sz="4000" b="1" dirty="0" smtClean="0"/>
              <a:t>представники вульгарного матеріалізму:</a:t>
            </a:r>
            <a:endParaRPr lang="ru-RU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4786314" y="1500174"/>
            <a:ext cx="421484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dirty="0" smtClean="0"/>
              <a:t>2) Людвіг </a:t>
            </a:r>
            <a:r>
              <a:rPr lang="uk-UA" sz="2400" b="1" dirty="0" err="1" smtClean="0"/>
              <a:t>Бюхнер</a:t>
            </a:r>
            <a:r>
              <a:rPr lang="uk-UA" sz="2400" dirty="0" smtClean="0"/>
              <a:t> (1824-1899) - німецький фізіолог, прихильник природничого уявлення, соціального дарвінізму - </a:t>
            </a:r>
            <a:r>
              <a:rPr lang="uk-UA" sz="2400" dirty="0" smtClean="0"/>
              <a:t>напрямку </a:t>
            </a:r>
            <a:r>
              <a:rPr lang="uk-UA" sz="2400" dirty="0" smtClean="0"/>
              <a:t>в соціології, яка застосовує наукові досягнення </a:t>
            </a:r>
            <a:r>
              <a:rPr lang="uk-UA" sz="2400" dirty="0" smtClean="0"/>
              <a:t>Ч.Дарвіна</a:t>
            </a:r>
            <a:r>
              <a:rPr lang="uk-UA" sz="2400" dirty="0" smtClean="0"/>
              <a:t>, сформованого на перенесенні позиції боротьби за існування з тваринного і рослинного світів на закони історичного еволюціонування соціуму (</a:t>
            </a:r>
            <a:r>
              <a:rPr lang="uk-UA" sz="2400" dirty="0" smtClean="0"/>
              <a:t>війни, </a:t>
            </a:r>
            <a:r>
              <a:rPr lang="uk-UA" sz="2400" dirty="0" smtClean="0"/>
              <a:t>класова боротьба, націоналізм та ін.);</a:t>
            </a:r>
            <a:endParaRPr lang="ru-RU" sz="2400" dirty="0" smtClean="0"/>
          </a:p>
          <a:p>
            <a:endParaRPr lang="ru-RU" sz="2400" dirty="0"/>
          </a:p>
        </p:txBody>
      </p:sp>
      <p:pic>
        <p:nvPicPr>
          <p:cNvPr id="5" name="Рисунок 4" descr="Людвіг Бюхне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571612"/>
            <a:ext cx="3786214" cy="4857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"/>
            <a:ext cx="7772400" cy="1071546"/>
          </a:xfrm>
        </p:spPr>
        <p:txBody>
          <a:bodyPr>
            <a:noAutofit/>
          </a:bodyPr>
          <a:lstStyle/>
          <a:p>
            <a:r>
              <a:rPr lang="uk-UA" sz="4000" b="1" dirty="0" smtClean="0"/>
              <a:t>Головні </a:t>
            </a:r>
            <a:r>
              <a:rPr lang="uk-UA" sz="4000" b="1" dirty="0" smtClean="0"/>
              <a:t>представники вульгарного матеріалізму:</a:t>
            </a:r>
            <a:endParaRPr lang="ru-RU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428596" y="1225689"/>
            <a:ext cx="44291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dirty="0" smtClean="0"/>
              <a:t>3) Якоб </a:t>
            </a:r>
            <a:r>
              <a:rPr lang="uk-UA" sz="2400" b="1" dirty="0" err="1" smtClean="0"/>
              <a:t>Молешотт</a:t>
            </a:r>
            <a:r>
              <a:rPr lang="uk-UA" sz="2400" dirty="0" smtClean="0"/>
              <a:t> (1822-1893) - голландський філософ і фізіолог. Є прихильником природничого способу осягнення навколишньої дійсності. Його погляди гостро критикувалися представниками марксизму</a:t>
            </a:r>
            <a:r>
              <a:rPr lang="uk-UA" sz="2400" dirty="0" smtClean="0"/>
              <a:t>.</a:t>
            </a:r>
          </a:p>
          <a:p>
            <a:pPr algn="just"/>
            <a:endParaRPr lang="uk-UA" sz="2400" dirty="0" smtClean="0"/>
          </a:p>
          <a:p>
            <a:pPr algn="just"/>
            <a:r>
              <a:rPr lang="uk-UA" sz="2400" dirty="0" smtClean="0"/>
              <a:t> </a:t>
            </a:r>
            <a:r>
              <a:rPr lang="uk-UA" sz="2400" dirty="0" smtClean="0"/>
              <a:t>«М'ясна їжа розвиває технічні та математичні здібності, а фруктово-овочева - призводить до розвитку здатності до </a:t>
            </a:r>
            <a:r>
              <a:rPr lang="uk-UA" sz="2400" dirty="0" smtClean="0"/>
              <a:t>літературної творчості». </a:t>
            </a:r>
            <a:endParaRPr lang="ru-RU" sz="24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643042" y="5929330"/>
            <a:ext cx="69294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dirty="0" smtClean="0">
                <a:solidFill>
                  <a:schemeClr val="accent6">
                    <a:lumMod val="50000"/>
                  </a:schemeClr>
                </a:solidFill>
              </a:rPr>
              <a:t>«Людина є те, що вона їсть»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Рисунок 6" descr="Якоб Молешо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942" y="1357298"/>
            <a:ext cx="3313836" cy="4357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"/>
            <a:ext cx="7772400" cy="1071546"/>
          </a:xfrm>
        </p:spPr>
        <p:txBody>
          <a:bodyPr>
            <a:noAutofit/>
          </a:bodyPr>
          <a:lstStyle/>
          <a:p>
            <a:r>
              <a:rPr lang="uk-UA" sz="4000" b="1" i="1" dirty="0" smtClean="0"/>
              <a:t>Виникнення терміну</a:t>
            </a:r>
            <a:endParaRPr lang="ru-RU" sz="40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428596" y="1225689"/>
            <a:ext cx="44291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dirty="0" smtClean="0"/>
              <a:t>Термін </a:t>
            </a:r>
            <a:r>
              <a:rPr lang="uk-UA" sz="2400" b="1" dirty="0" err="1" smtClean="0"/>
              <a:t>“вульгарний</a:t>
            </a:r>
            <a:r>
              <a:rPr lang="uk-UA" sz="2400" b="1" dirty="0" smtClean="0"/>
              <a:t> </a:t>
            </a:r>
            <a:r>
              <a:rPr lang="uk-UA" sz="2400" b="1" dirty="0" err="1" smtClean="0"/>
              <a:t>матерілізм”</a:t>
            </a:r>
            <a:r>
              <a:rPr lang="uk-UA" sz="2400" b="1" dirty="0" smtClean="0"/>
              <a:t> був запропонований Фрідріхом Енгельсом – товаришем і співавтором праць Карла Маркса.</a:t>
            </a:r>
          </a:p>
          <a:p>
            <a:pPr algn="just"/>
            <a:endParaRPr lang="uk-UA" sz="2400" b="1" dirty="0" smtClean="0"/>
          </a:p>
          <a:p>
            <a:pPr algn="just"/>
            <a:r>
              <a:rPr lang="uk-UA" sz="2400" b="1" dirty="0" smtClean="0"/>
              <a:t>Енгельс стверджував, що </a:t>
            </a:r>
            <a:r>
              <a:rPr lang="uk-UA" sz="2400" b="1" i="1" dirty="0" smtClean="0"/>
              <a:t>“…матеріалізм – це зовсім не те, що ототожнює розумну людину зі згустком молекул, це дещо значно більше за розуміння </a:t>
            </a:r>
            <a:r>
              <a:rPr lang="uk-UA" sz="2400" b="1" i="1" dirty="0" err="1" smtClean="0"/>
              <a:t>“вульгарного</a:t>
            </a:r>
            <a:r>
              <a:rPr lang="uk-UA" sz="2400" b="1" i="1" dirty="0" smtClean="0"/>
              <a:t> матеріаліста…”</a:t>
            </a:r>
            <a:endParaRPr lang="ru-RU" sz="2400" i="1" dirty="0" smtClean="0"/>
          </a:p>
        </p:txBody>
      </p:sp>
      <p:pic>
        <p:nvPicPr>
          <p:cNvPr id="8" name="Рисунок 7" descr="engels_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76908">
            <a:off x="5259479" y="1539370"/>
            <a:ext cx="3392130" cy="42401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42852"/>
            <a:ext cx="7772400" cy="1071546"/>
          </a:xfrm>
        </p:spPr>
        <p:txBody>
          <a:bodyPr>
            <a:noAutofit/>
          </a:bodyPr>
          <a:lstStyle/>
          <a:p>
            <a:pPr algn="l"/>
            <a:r>
              <a:rPr lang="uk-UA" sz="4000" b="1" i="1" dirty="0" smtClean="0"/>
              <a:t> Основи вчення </a:t>
            </a:r>
            <a:br>
              <a:rPr lang="uk-UA" sz="4000" b="1" i="1" dirty="0" smtClean="0"/>
            </a:br>
            <a:r>
              <a:rPr lang="uk-UA" sz="4000" b="1" i="1" dirty="0" smtClean="0"/>
              <a:t>             вульгарного матеріалізму</a:t>
            </a:r>
            <a:endParaRPr lang="ru-RU" sz="40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4357686" y="1357298"/>
            <a:ext cx="44291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err="1" smtClean="0"/>
              <a:t>Вульгарні</a:t>
            </a:r>
            <a:r>
              <a:rPr lang="ru-RU" sz="2400" dirty="0" smtClean="0"/>
              <a:t> </a:t>
            </a:r>
            <a:r>
              <a:rPr lang="ru-RU" sz="2400" dirty="0" err="1" smtClean="0"/>
              <a:t>матеріалісти</a:t>
            </a:r>
            <a:r>
              <a:rPr lang="ru-RU" sz="2400" dirty="0" smtClean="0"/>
              <a:t> </a:t>
            </a:r>
            <a:r>
              <a:rPr lang="ru-RU" sz="2400" dirty="0" err="1" smtClean="0"/>
              <a:t>вс</a:t>
            </a:r>
            <a:r>
              <a:rPr lang="uk-UA" sz="2400" dirty="0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різноманітні</a:t>
            </a:r>
            <a:r>
              <a:rPr lang="ru-RU" sz="2400" dirty="0" smtClean="0"/>
              <a:t> </a:t>
            </a:r>
            <a:r>
              <a:rPr lang="ru-RU" sz="2400" dirty="0" err="1" smtClean="0"/>
              <a:t>форми</a:t>
            </a:r>
            <a:r>
              <a:rPr lang="ru-RU" sz="2400" dirty="0" smtClean="0"/>
              <a:t> </a:t>
            </a:r>
            <a:r>
              <a:rPr lang="ru-RU" sz="2400" dirty="0" err="1" smtClean="0"/>
              <a:t>руху</a:t>
            </a:r>
            <a:r>
              <a:rPr lang="ru-RU" sz="2400" dirty="0" smtClean="0"/>
              <a:t> </a:t>
            </a:r>
            <a:r>
              <a:rPr lang="ru-RU" sz="2400" dirty="0" err="1" smtClean="0"/>
              <a:t>матерії</a:t>
            </a:r>
            <a:r>
              <a:rPr lang="ru-RU" sz="2400" dirty="0" smtClean="0"/>
              <a:t> </a:t>
            </a:r>
            <a:r>
              <a:rPr lang="ru-RU" sz="2400" dirty="0" err="1" smtClean="0"/>
              <a:t>зводили</a:t>
            </a:r>
            <a:r>
              <a:rPr lang="ru-RU" sz="2400" dirty="0" smtClean="0"/>
              <a:t> до </a:t>
            </a:r>
            <a:r>
              <a:rPr lang="ru-RU" sz="2400" dirty="0" err="1" smtClean="0"/>
              <a:t>простих</a:t>
            </a:r>
            <a:r>
              <a:rPr lang="ru-RU" sz="2400" dirty="0" smtClean="0"/>
              <a:t> </a:t>
            </a:r>
            <a:r>
              <a:rPr lang="ru-RU" sz="2400" dirty="0" err="1" smtClean="0"/>
              <a:t>законів</a:t>
            </a:r>
            <a:r>
              <a:rPr lang="ru-RU" sz="2400" dirty="0" smtClean="0"/>
              <a:t> </a:t>
            </a:r>
            <a:r>
              <a:rPr lang="ru-RU" sz="2400" dirty="0" err="1" smtClean="0"/>
              <a:t>механіки</a:t>
            </a:r>
            <a:r>
              <a:rPr lang="ru-RU" sz="2400" dirty="0" smtClean="0"/>
              <a:t>.</a:t>
            </a:r>
          </a:p>
          <a:p>
            <a:pPr algn="just"/>
            <a:endParaRPr lang="ru-RU" sz="2400" dirty="0" smtClean="0"/>
          </a:p>
          <a:p>
            <a:pPr algn="just"/>
            <a:r>
              <a:rPr lang="ru-RU" sz="2400" dirty="0" smtClean="0"/>
              <a:t> </a:t>
            </a:r>
            <a:r>
              <a:rPr lang="ru-RU" sz="2400" dirty="0" err="1" smtClean="0"/>
              <a:t>Згідно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їх</a:t>
            </a:r>
            <a:r>
              <a:rPr lang="ru-RU" sz="2400" dirty="0" smtClean="0"/>
              <a:t> </a:t>
            </a:r>
            <a:r>
              <a:rPr lang="ru-RU" sz="2400" dirty="0" err="1" smtClean="0"/>
              <a:t>вченням</a:t>
            </a:r>
            <a:r>
              <a:rPr lang="ru-RU" sz="2400" dirty="0" smtClean="0"/>
              <a:t>, </a:t>
            </a:r>
            <a:r>
              <a:rPr lang="ru-RU" sz="2400" dirty="0" err="1" smtClean="0"/>
              <a:t>психіка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свідомість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є</a:t>
            </a:r>
            <a:r>
              <a:rPr lang="ru-RU" sz="2400" dirty="0" smtClean="0"/>
              <a:t> такими ж </a:t>
            </a:r>
            <a:r>
              <a:rPr lang="ru-RU" sz="2400" dirty="0" err="1" smtClean="0"/>
              <a:t>речовинами</a:t>
            </a:r>
            <a:r>
              <a:rPr lang="ru-RU" sz="2400" dirty="0" smtClean="0"/>
              <a:t>, як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всі</a:t>
            </a:r>
            <a:r>
              <a:rPr lang="ru-RU" sz="2400" dirty="0" smtClean="0"/>
              <a:t> </a:t>
            </a:r>
            <a:r>
              <a:rPr lang="ru-RU" sz="2400" dirty="0" err="1" smtClean="0"/>
              <a:t>інші</a:t>
            </a:r>
            <a:r>
              <a:rPr lang="ru-RU" sz="2400" dirty="0" smtClean="0"/>
              <a:t> </a:t>
            </a:r>
            <a:r>
              <a:rPr lang="ru-RU" sz="2400" dirty="0" err="1" smtClean="0"/>
              <a:t>матеріальні</a:t>
            </a:r>
            <a:r>
              <a:rPr lang="ru-RU" sz="2400" dirty="0" smtClean="0"/>
              <a:t> </a:t>
            </a:r>
            <a:r>
              <a:rPr lang="ru-RU" sz="2400" dirty="0" err="1" smtClean="0"/>
              <a:t>речі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не </a:t>
            </a:r>
            <a:r>
              <a:rPr lang="ru-RU" sz="2400" dirty="0" err="1" smtClean="0"/>
              <a:t>мають</a:t>
            </a:r>
            <a:r>
              <a:rPr lang="ru-RU" sz="2400" dirty="0" smtClean="0"/>
              <a:t> особливого </a:t>
            </a:r>
            <a:r>
              <a:rPr lang="ru-RU" sz="2400" dirty="0" err="1" smtClean="0"/>
              <a:t>значення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впливу</a:t>
            </a:r>
            <a:r>
              <a:rPr lang="ru-RU" sz="2400" dirty="0" smtClean="0"/>
              <a:t> на </a:t>
            </a:r>
            <a:r>
              <a:rPr lang="ru-RU" sz="2400" dirty="0" err="1" smtClean="0"/>
              <a:t>життя</a:t>
            </a:r>
            <a:r>
              <a:rPr lang="ru-RU" sz="2400" dirty="0" smtClean="0"/>
              <a:t> </a:t>
            </a:r>
            <a:r>
              <a:rPr lang="ru-RU" sz="2400" dirty="0" err="1" smtClean="0"/>
              <a:t>людини</a:t>
            </a:r>
            <a:r>
              <a:rPr lang="ru-RU" sz="2400" dirty="0" smtClean="0"/>
              <a:t>. Вони </a:t>
            </a:r>
            <a:r>
              <a:rPr lang="ru-RU" sz="2400" dirty="0" err="1" smtClean="0"/>
              <a:t>стверджували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свідомість</a:t>
            </a:r>
            <a:r>
              <a:rPr lang="ru-RU" sz="2400" dirty="0" smtClean="0"/>
              <a:t> - </a:t>
            </a:r>
            <a:r>
              <a:rPr lang="ru-RU" sz="2400" dirty="0" err="1" smtClean="0"/>
              <a:t>всього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лише</a:t>
            </a:r>
            <a:r>
              <a:rPr lang="ru-RU" sz="2400" dirty="0" smtClean="0"/>
              <a:t> </a:t>
            </a:r>
            <a:r>
              <a:rPr lang="ru-RU" sz="2400" dirty="0" err="1" smtClean="0"/>
              <a:t>побічний</a:t>
            </a:r>
            <a:r>
              <a:rPr lang="ru-RU" sz="2400" dirty="0" smtClean="0"/>
              <a:t> продукт </a:t>
            </a:r>
            <a:r>
              <a:rPr lang="ru-RU" sz="2400" dirty="0" err="1" smtClean="0"/>
              <a:t>хімічних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процесів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5" name="Рисунок 4" descr="5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714488"/>
            <a:ext cx="3429024" cy="44958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GodfreyKneller-IsaacNewton-16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81543">
            <a:off x="6427738" y="1204700"/>
            <a:ext cx="2248066" cy="2745705"/>
          </a:xfrm>
          <a:prstGeom prst="rect">
            <a:avLst/>
          </a:prstGeom>
          <a:ln w="1905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0"/>
            <a:ext cx="7772400" cy="1071546"/>
          </a:xfrm>
        </p:spPr>
        <p:txBody>
          <a:bodyPr>
            <a:noAutofit/>
          </a:bodyPr>
          <a:lstStyle/>
          <a:p>
            <a:pPr algn="l"/>
            <a:r>
              <a:rPr lang="uk-UA" sz="4000" b="1" i="1" dirty="0" smtClean="0"/>
              <a:t> Основи вчення </a:t>
            </a:r>
            <a:br>
              <a:rPr lang="uk-UA" sz="4000" b="1" i="1" dirty="0" smtClean="0"/>
            </a:br>
            <a:r>
              <a:rPr lang="uk-UA" sz="4000" b="1" i="1" dirty="0" smtClean="0"/>
              <a:t>             вульгарного матеріалізму</a:t>
            </a:r>
            <a:endParaRPr lang="ru-RU" sz="40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285720" y="1225689"/>
            <a:ext cx="47149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err="1" smtClean="0"/>
              <a:t>Вульгарні</a:t>
            </a:r>
            <a:r>
              <a:rPr lang="ru-RU" sz="2400" dirty="0" smtClean="0"/>
              <a:t> </a:t>
            </a:r>
            <a:r>
              <a:rPr lang="ru-RU" sz="2400" dirty="0" err="1" smtClean="0"/>
              <a:t>матеріалісти</a:t>
            </a:r>
            <a:r>
              <a:rPr lang="ru-RU" sz="2400" dirty="0" smtClean="0"/>
              <a:t> </a:t>
            </a:r>
            <a:r>
              <a:rPr lang="ru-RU" sz="2400" dirty="0" err="1" smtClean="0"/>
              <a:t>повністю</a:t>
            </a:r>
            <a:r>
              <a:rPr lang="ru-RU" sz="2400" dirty="0" smtClean="0"/>
              <a:t> </a:t>
            </a:r>
            <a:r>
              <a:rPr lang="ru-RU" sz="2400" dirty="0" err="1" smtClean="0"/>
              <a:t>заперечували</a:t>
            </a:r>
            <a:r>
              <a:rPr lang="ru-RU" sz="2400" dirty="0" smtClean="0"/>
              <a:t> </a:t>
            </a:r>
            <a:r>
              <a:rPr lang="ru-RU" sz="2400" dirty="0" err="1" smtClean="0"/>
              <a:t>навіть</a:t>
            </a:r>
            <a:r>
              <a:rPr lang="ru-RU" sz="2400" dirty="0" smtClean="0"/>
              <a:t> </a:t>
            </a:r>
            <a:r>
              <a:rPr lang="ru-RU" sz="2400" dirty="0" err="1" smtClean="0"/>
              <a:t>можливість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існування</a:t>
            </a:r>
            <a:r>
              <a:rPr lang="ru-RU" sz="2400" dirty="0" smtClean="0"/>
              <a:t> духу, </a:t>
            </a:r>
            <a:r>
              <a:rPr lang="ru-RU" sz="2400" dirty="0" err="1" smtClean="0"/>
              <a:t>душі</a:t>
            </a:r>
            <a:r>
              <a:rPr lang="uk-UA" sz="2400" dirty="0" smtClean="0"/>
              <a:t>, свідомості</a:t>
            </a:r>
            <a:r>
              <a:rPr lang="ru-RU" sz="2400" dirty="0" smtClean="0"/>
              <a:t>.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err="1" smtClean="0"/>
              <a:t>Матерія</a:t>
            </a:r>
            <a:r>
              <a:rPr lang="ru-RU" sz="2400" dirty="0" smtClean="0"/>
              <a:t>, на </a:t>
            </a:r>
            <a:r>
              <a:rPr lang="ru-RU" sz="2400" dirty="0" err="1" smtClean="0"/>
              <a:t>їхню</a:t>
            </a:r>
            <a:r>
              <a:rPr lang="ru-RU" sz="2400" dirty="0" smtClean="0"/>
              <a:t> думку, - </a:t>
            </a:r>
            <a:r>
              <a:rPr lang="ru-RU" sz="2400" dirty="0" err="1" smtClean="0"/>
              <a:t>єдина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безальтернативна </a:t>
            </a:r>
            <a:r>
              <a:rPr lang="ru-RU" sz="2400" dirty="0" err="1" smtClean="0"/>
              <a:t>реальність</a:t>
            </a:r>
            <a:r>
              <a:rPr lang="ru-RU" sz="2400" dirty="0" smtClean="0"/>
              <a:t>. </a:t>
            </a:r>
            <a:r>
              <a:rPr lang="ru-RU" sz="2400" dirty="0" err="1" smtClean="0"/>
              <a:t>Їх</a:t>
            </a:r>
            <a:r>
              <a:rPr lang="ru-RU" sz="2400" dirty="0" smtClean="0"/>
              <a:t> </a:t>
            </a:r>
            <a:r>
              <a:rPr lang="ru-RU" sz="2400" dirty="0" err="1" smtClean="0"/>
              <a:t>позиція</a:t>
            </a:r>
            <a:r>
              <a:rPr lang="ru-RU" sz="2400" dirty="0" smtClean="0"/>
              <a:t>: </a:t>
            </a:r>
            <a:r>
              <a:rPr lang="uk-UA" sz="2400" dirty="0" smtClean="0"/>
              <a:t>психіки немає, душі немає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дане</a:t>
            </a:r>
            <a:r>
              <a:rPr lang="ru-RU" sz="2400" dirty="0" smtClean="0"/>
              <a:t> </a:t>
            </a:r>
            <a:r>
              <a:rPr lang="ru-RU" sz="2400" dirty="0" err="1" smtClean="0"/>
              <a:t>питання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обговоренню</a:t>
            </a:r>
            <a:r>
              <a:rPr lang="ru-RU" sz="2400" dirty="0" smtClean="0"/>
              <a:t> </a:t>
            </a:r>
            <a:r>
              <a:rPr lang="ru-RU" sz="2400" dirty="0" err="1" smtClean="0"/>
              <a:t>взагалі</a:t>
            </a:r>
            <a:r>
              <a:rPr lang="ru-RU" sz="2400" dirty="0" smtClean="0"/>
              <a:t> не </a:t>
            </a:r>
            <a:r>
              <a:rPr lang="ru-RU" sz="2400" dirty="0" err="1" smtClean="0"/>
              <a:t>підлягає</a:t>
            </a:r>
            <a:r>
              <a:rPr lang="ru-RU" sz="2400" dirty="0" smtClean="0"/>
              <a:t>. </a:t>
            </a:r>
            <a:r>
              <a:rPr lang="ru-RU" sz="2400" dirty="0" err="1" smtClean="0"/>
              <a:t>Тоді</a:t>
            </a:r>
            <a:r>
              <a:rPr lang="ru-RU" sz="2400" dirty="0" smtClean="0"/>
              <a:t> як сам Ньютон, </a:t>
            </a:r>
            <a:r>
              <a:rPr lang="ru-RU" sz="2400" dirty="0" err="1" smtClean="0"/>
              <a:t>вихідну</a:t>
            </a:r>
            <a:r>
              <a:rPr lang="ru-RU" sz="2400" dirty="0" smtClean="0"/>
              <a:t> схему </a:t>
            </a:r>
            <a:r>
              <a:rPr lang="ru-RU" sz="2400" dirty="0" err="1" smtClean="0"/>
              <a:t>механіки</a:t>
            </a:r>
            <a:r>
              <a:rPr lang="ru-RU" sz="2400" dirty="0" smtClean="0"/>
              <a:t> </a:t>
            </a:r>
            <a:r>
              <a:rPr lang="ru-RU" sz="2400" dirty="0" err="1" smtClean="0"/>
              <a:t>якого</a:t>
            </a:r>
            <a:r>
              <a:rPr lang="ru-RU" sz="2400" dirty="0" smtClean="0"/>
              <a:t> взяли на </a:t>
            </a:r>
            <a:r>
              <a:rPr lang="ru-RU" sz="2400" dirty="0" err="1" smtClean="0"/>
              <a:t>своє</a:t>
            </a:r>
            <a:r>
              <a:rPr lang="ru-RU" sz="2400" dirty="0" smtClean="0"/>
              <a:t> </a:t>
            </a:r>
            <a:r>
              <a:rPr lang="ru-RU" sz="2400" dirty="0" err="1" smtClean="0"/>
              <a:t>озброєння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вульгарні</a:t>
            </a:r>
            <a:r>
              <a:rPr lang="ru-RU" sz="2400" dirty="0" smtClean="0"/>
              <a:t> </a:t>
            </a:r>
            <a:r>
              <a:rPr lang="ru-RU" sz="2400" dirty="0" err="1" smtClean="0"/>
              <a:t>матеріалісти</a:t>
            </a:r>
            <a:r>
              <a:rPr lang="ru-RU" sz="2400" dirty="0" smtClean="0"/>
              <a:t>, </a:t>
            </a:r>
            <a:r>
              <a:rPr lang="ru-RU" sz="2400" dirty="0" err="1" smtClean="0"/>
              <a:t>був</a:t>
            </a:r>
            <a:r>
              <a:rPr lang="ru-RU" sz="2400" dirty="0" smtClean="0"/>
              <a:t> </a:t>
            </a:r>
            <a:r>
              <a:rPr lang="ru-RU" sz="2400" dirty="0" err="1" smtClean="0"/>
              <a:t>глибоко</a:t>
            </a:r>
            <a:r>
              <a:rPr lang="ru-RU" sz="2400" dirty="0" smtClean="0"/>
              <a:t> </a:t>
            </a:r>
            <a:r>
              <a:rPr lang="ru-RU" sz="2400" dirty="0" err="1" smtClean="0"/>
              <a:t>віруючою</a:t>
            </a:r>
            <a:r>
              <a:rPr lang="ru-RU" sz="2400" dirty="0" smtClean="0"/>
              <a:t> </a:t>
            </a:r>
            <a:r>
              <a:rPr lang="ru-RU" sz="2400" dirty="0" err="1" smtClean="0"/>
              <a:t>людиною</a:t>
            </a:r>
            <a:r>
              <a:rPr lang="ru-RU" sz="2400" dirty="0" smtClean="0"/>
              <a:t>, а </a:t>
            </a:r>
            <a:r>
              <a:rPr lang="ru-RU" sz="2400" dirty="0" err="1" smtClean="0"/>
              <a:t>Дарвін</a:t>
            </a:r>
            <a:r>
              <a:rPr lang="ru-RU" sz="2400" dirty="0" smtClean="0"/>
              <a:t> не </a:t>
            </a:r>
            <a:r>
              <a:rPr lang="ru-RU" sz="2400" dirty="0" err="1" smtClean="0"/>
              <a:t>заперечував</a:t>
            </a:r>
            <a:r>
              <a:rPr lang="ru-RU" sz="2400" dirty="0" smtClean="0"/>
              <a:t> </a:t>
            </a:r>
            <a:r>
              <a:rPr lang="ru-RU" sz="2400" dirty="0" err="1" smtClean="0"/>
              <a:t>наявність</a:t>
            </a:r>
            <a:r>
              <a:rPr lang="ru-RU" sz="2400" dirty="0" smtClean="0"/>
              <a:t> Бога.</a:t>
            </a:r>
            <a:endParaRPr lang="ru-RU" sz="2400" dirty="0"/>
          </a:p>
        </p:txBody>
      </p:sp>
      <p:pic>
        <p:nvPicPr>
          <p:cNvPr id="6" name="Рисунок 5" descr="дарвин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57308">
            <a:off x="5490789" y="3458465"/>
            <a:ext cx="2166507" cy="2780337"/>
          </a:xfrm>
          <a:prstGeom prst="rect">
            <a:avLst/>
          </a:prstGeom>
          <a:ln w="15875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0"/>
            <a:ext cx="7772400" cy="1071546"/>
          </a:xfrm>
        </p:spPr>
        <p:txBody>
          <a:bodyPr>
            <a:noAutofit/>
          </a:bodyPr>
          <a:lstStyle/>
          <a:p>
            <a:pPr algn="l"/>
            <a:r>
              <a:rPr lang="uk-UA" sz="4000" b="1" i="1" dirty="0" smtClean="0"/>
              <a:t> Основи вчення </a:t>
            </a:r>
            <a:br>
              <a:rPr lang="uk-UA" sz="4000" b="1" i="1" dirty="0" smtClean="0"/>
            </a:br>
            <a:r>
              <a:rPr lang="uk-UA" sz="4000" b="1" i="1" dirty="0" smtClean="0"/>
              <a:t>             вульгарного матеріалізму</a:t>
            </a:r>
            <a:endParaRPr lang="ru-RU" sz="40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857620" y="1428736"/>
            <a:ext cx="471490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Карл </a:t>
            </a:r>
            <a:r>
              <a:rPr lang="ru-RU" sz="2400" dirty="0" smtClean="0"/>
              <a:t>Фохт </a:t>
            </a:r>
            <a:r>
              <a:rPr lang="ru-RU" sz="2400" dirty="0" err="1" smtClean="0"/>
              <a:t>стверджував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b="1" i="1" dirty="0" smtClean="0"/>
              <a:t>«…</a:t>
            </a:r>
            <a:r>
              <a:rPr lang="ru-RU" sz="2400" b="1" i="1" dirty="0" err="1" smtClean="0"/>
              <a:t>мозок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виділяє</a:t>
            </a:r>
            <a:r>
              <a:rPr lang="ru-RU" sz="2400" b="1" i="1" dirty="0" smtClean="0"/>
              <a:t> думку, як </a:t>
            </a:r>
            <a:r>
              <a:rPr lang="ru-RU" sz="2400" b="1" i="1" dirty="0" err="1" smtClean="0"/>
              <a:t>печінка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жовч</a:t>
            </a:r>
            <a:r>
              <a:rPr lang="ru-RU" sz="2400" b="1" i="1" dirty="0" smtClean="0"/>
              <a:t>», </a:t>
            </a:r>
            <a:r>
              <a:rPr lang="ru-RU" sz="2400" dirty="0" err="1" smtClean="0"/>
              <a:t>т</a:t>
            </a:r>
            <a:r>
              <a:rPr lang="ru-RU" sz="2400" dirty="0" err="1" smtClean="0"/>
              <a:t>оді</a:t>
            </a:r>
            <a:r>
              <a:rPr lang="ru-RU" sz="2400" dirty="0" smtClean="0"/>
              <a:t> </a:t>
            </a:r>
            <a:r>
              <a:rPr lang="ru-RU" sz="2400" dirty="0" err="1" smtClean="0"/>
              <a:t>як</a:t>
            </a:r>
            <a:r>
              <a:rPr lang="ru-RU" sz="2400" dirty="0" smtClean="0"/>
              <a:t> </a:t>
            </a:r>
            <a:r>
              <a:rPr lang="ru-RU" sz="2400" dirty="0" err="1" smtClean="0"/>
              <a:t>насправді</a:t>
            </a:r>
            <a:r>
              <a:rPr lang="ru-RU" sz="2400" dirty="0" smtClean="0"/>
              <a:t> робота </a:t>
            </a:r>
            <a:r>
              <a:rPr lang="ru-RU" sz="2400" dirty="0" err="1" smtClean="0"/>
              <a:t>мозку</a:t>
            </a:r>
            <a:r>
              <a:rPr lang="ru-RU" sz="2400" dirty="0" smtClean="0"/>
              <a:t> як органу думки </a:t>
            </a:r>
            <a:r>
              <a:rPr lang="ru-RU" sz="2400" dirty="0" err="1" smtClean="0"/>
              <a:t>відбувається</a:t>
            </a:r>
            <a:r>
              <a:rPr lang="ru-RU" sz="2400" dirty="0" smtClean="0"/>
              <a:t> за </a:t>
            </a:r>
            <a:r>
              <a:rPr lang="ru-RU" sz="2400" dirty="0" err="1" smtClean="0"/>
              <a:t>зовсім</a:t>
            </a:r>
            <a:r>
              <a:rPr lang="ru-RU" sz="2400" dirty="0" smtClean="0"/>
              <a:t> </a:t>
            </a:r>
            <a:r>
              <a:rPr lang="ru-RU" sz="2400" dirty="0" err="1" smtClean="0"/>
              <a:t>іншого</a:t>
            </a:r>
            <a:r>
              <a:rPr lang="ru-RU" sz="2400" dirty="0" smtClean="0"/>
              <a:t> типу, </a:t>
            </a:r>
            <a:r>
              <a:rPr lang="ru-RU" sz="2400" dirty="0" err="1" smtClean="0"/>
              <a:t>ніж</a:t>
            </a:r>
            <a:r>
              <a:rPr lang="ru-RU" sz="2400" dirty="0" smtClean="0"/>
              <a:t> </a:t>
            </a:r>
            <a:r>
              <a:rPr lang="ru-RU" sz="2400" dirty="0" smtClean="0"/>
              <a:t>робота </a:t>
            </a:r>
            <a:r>
              <a:rPr lang="ru-RU" sz="2400" dirty="0" err="1" smtClean="0"/>
              <a:t>усіх</a:t>
            </a:r>
            <a:r>
              <a:rPr lang="ru-RU" sz="2400" dirty="0" smtClean="0"/>
              <a:t>  </a:t>
            </a:r>
            <a:r>
              <a:rPr lang="ru-RU" sz="2400" dirty="0" err="1" smtClean="0"/>
              <a:t>внутрішніх</a:t>
            </a:r>
            <a:r>
              <a:rPr lang="ru-RU" sz="2400" dirty="0" smtClean="0"/>
              <a:t> </a:t>
            </a:r>
            <a:r>
              <a:rPr lang="ru-RU" sz="2400" dirty="0" err="1" smtClean="0"/>
              <a:t>органів</a:t>
            </a:r>
            <a:r>
              <a:rPr lang="ru-RU" sz="2400" dirty="0" smtClean="0"/>
              <a:t> </a:t>
            </a:r>
            <a:r>
              <a:rPr lang="ru-RU" sz="2400" dirty="0" err="1" smtClean="0"/>
              <a:t>людини</a:t>
            </a:r>
            <a:r>
              <a:rPr lang="ru-RU" sz="2400" dirty="0" smtClean="0"/>
              <a:t>. </a:t>
            </a:r>
          </a:p>
          <a:p>
            <a:pPr algn="just"/>
            <a:endParaRPr lang="ru-RU" sz="2400" dirty="0" smtClean="0"/>
          </a:p>
          <a:p>
            <a:pPr algn="just"/>
            <a:r>
              <a:rPr lang="ru-RU" sz="2400" dirty="0" err="1" smtClean="0"/>
              <a:t>Мозок</a:t>
            </a:r>
            <a:r>
              <a:rPr lang="ru-RU" sz="2400" dirty="0" smtClean="0"/>
              <a:t> </a:t>
            </a:r>
            <a:r>
              <a:rPr lang="ru-RU" sz="2400" dirty="0" err="1" smtClean="0"/>
              <a:t>є</a:t>
            </a:r>
            <a:r>
              <a:rPr lang="ru-RU" sz="2400" dirty="0" smtClean="0"/>
              <a:t> не </a:t>
            </a:r>
            <a:r>
              <a:rPr lang="ru-RU" sz="2400" dirty="0" err="1" smtClean="0"/>
              <a:t>стільки</a:t>
            </a:r>
            <a:r>
              <a:rPr lang="ru-RU" sz="2400" dirty="0" smtClean="0"/>
              <a:t> </a:t>
            </a:r>
            <a:r>
              <a:rPr lang="ru-RU" sz="2400" dirty="0" err="1" smtClean="0"/>
              <a:t>енергетичною</a:t>
            </a:r>
            <a:r>
              <a:rPr lang="ru-RU" sz="2400" dirty="0" smtClean="0"/>
              <a:t>, </a:t>
            </a:r>
            <a:r>
              <a:rPr lang="ru-RU" sz="2400" dirty="0" err="1" smtClean="0"/>
              <a:t>скільки</a:t>
            </a:r>
            <a:r>
              <a:rPr lang="ru-RU" sz="2400" dirty="0" smtClean="0"/>
              <a:t> </a:t>
            </a:r>
            <a:r>
              <a:rPr lang="ru-RU" sz="2400" dirty="0" err="1" smtClean="0"/>
              <a:t>інформаційною</a:t>
            </a:r>
            <a:r>
              <a:rPr lang="ru-RU" sz="2400" dirty="0" smtClean="0"/>
              <a:t> «машиною»,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якої</a:t>
            </a:r>
            <a:r>
              <a:rPr lang="ru-RU" sz="2400" dirty="0" smtClean="0"/>
              <a:t> </a:t>
            </a:r>
            <a:r>
              <a:rPr lang="ru-RU" sz="2400" dirty="0" err="1" smtClean="0"/>
              <a:t>отримати</a:t>
            </a:r>
            <a:r>
              <a:rPr lang="ru-RU" sz="2400" dirty="0" smtClean="0"/>
              <a:t> </a:t>
            </a:r>
            <a:r>
              <a:rPr lang="ru-RU" sz="2400" dirty="0" err="1" smtClean="0"/>
              <a:t>матеріальний</a:t>
            </a:r>
            <a:r>
              <a:rPr lang="ru-RU" sz="2400" dirty="0" smtClean="0"/>
              <a:t> продукт абсолютно </a:t>
            </a:r>
            <a:r>
              <a:rPr lang="ru-RU" sz="2400" dirty="0" err="1" smtClean="0"/>
              <a:t>неможливо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9" name="Рисунок 8" descr="989838ac3ab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9" y="1571612"/>
            <a:ext cx="3214710" cy="4729173"/>
          </a:xfrm>
          <a:prstGeom prst="rect">
            <a:avLst/>
          </a:prstGeom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0"/>
            <a:ext cx="7772400" cy="1071546"/>
          </a:xfrm>
        </p:spPr>
        <p:txBody>
          <a:bodyPr>
            <a:noAutofit/>
          </a:bodyPr>
          <a:lstStyle/>
          <a:p>
            <a:pPr algn="l"/>
            <a:r>
              <a:rPr lang="uk-UA" sz="4000" b="1" i="1" dirty="0" smtClean="0"/>
              <a:t> Висновок:</a:t>
            </a:r>
            <a:endParaRPr lang="ru-RU" sz="40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571472" y="1285860"/>
            <a:ext cx="70723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Погляди </a:t>
            </a:r>
            <a:r>
              <a:rPr lang="ru-RU" sz="2800" dirty="0" err="1" smtClean="0"/>
              <a:t>вульгарних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матеріалістів</a:t>
            </a:r>
            <a:r>
              <a:rPr lang="ru-RU" sz="2800" dirty="0" smtClean="0"/>
              <a:t> на природу </a:t>
            </a:r>
            <a:r>
              <a:rPr lang="ru-RU" sz="2800" dirty="0" err="1" smtClean="0"/>
              <a:t>психіки</a:t>
            </a:r>
            <a:r>
              <a:rPr lang="ru-RU" sz="2800" dirty="0" smtClean="0"/>
              <a:t> </a:t>
            </a:r>
            <a:r>
              <a:rPr lang="ru-RU" sz="2800" dirty="0" err="1" smtClean="0"/>
              <a:t>і</a:t>
            </a:r>
            <a:r>
              <a:rPr lang="ru-RU" sz="2800" dirty="0" smtClean="0"/>
              <a:t> </a:t>
            </a:r>
            <a:r>
              <a:rPr lang="ru-RU" sz="2800" dirty="0" err="1" smtClean="0"/>
              <a:t>людської</a:t>
            </a:r>
            <a:r>
              <a:rPr lang="ru-RU" sz="2800" dirty="0" smtClean="0"/>
              <a:t> </a:t>
            </a:r>
            <a:r>
              <a:rPr lang="ru-RU" sz="2800" dirty="0" err="1" smtClean="0"/>
              <a:t>свідомості</a:t>
            </a:r>
            <a:r>
              <a:rPr lang="ru-RU" sz="2800" dirty="0" smtClean="0"/>
              <a:t> </a:t>
            </a:r>
            <a:r>
              <a:rPr lang="ru-RU" sz="2800" dirty="0" err="1" smtClean="0"/>
              <a:t>були</a:t>
            </a:r>
            <a:r>
              <a:rPr lang="ru-RU" sz="2800" dirty="0" smtClean="0"/>
              <a:t> </a:t>
            </a:r>
            <a:r>
              <a:rPr lang="ru-RU" sz="2800" dirty="0" err="1" smtClean="0"/>
              <a:t>піддані</a:t>
            </a:r>
            <a:r>
              <a:rPr lang="ru-RU" sz="2800" dirty="0" smtClean="0"/>
              <a:t> </a:t>
            </a:r>
            <a:r>
              <a:rPr lang="ru-RU" sz="2800" dirty="0" err="1" smtClean="0"/>
              <a:t>жорстокій</a:t>
            </a:r>
            <a:r>
              <a:rPr lang="ru-RU" sz="2800" dirty="0" smtClean="0"/>
              <a:t> </a:t>
            </a:r>
            <a:r>
              <a:rPr lang="ru-RU" sz="2800" dirty="0" err="1" smtClean="0"/>
              <a:t>критиці</a:t>
            </a:r>
            <a:r>
              <a:rPr lang="ru-RU" sz="2800" dirty="0" smtClean="0"/>
              <a:t> </a:t>
            </a:r>
            <a:r>
              <a:rPr lang="ru-RU" sz="2800" dirty="0" err="1" smtClean="0"/>
              <a:t>з</a:t>
            </a:r>
            <a:r>
              <a:rPr lang="ru-RU" sz="2800" dirty="0" smtClean="0"/>
              <a:t> боку Маркса </a:t>
            </a:r>
            <a:r>
              <a:rPr lang="ru-RU" sz="2800" dirty="0" err="1" smtClean="0"/>
              <a:t>і</a:t>
            </a:r>
            <a:r>
              <a:rPr lang="ru-RU" sz="2800" dirty="0" smtClean="0"/>
              <a:t> </a:t>
            </a:r>
            <a:r>
              <a:rPr lang="ru-RU" sz="2800" dirty="0" err="1" smtClean="0"/>
              <a:t>Енгельса</a:t>
            </a:r>
            <a:r>
              <a:rPr lang="ru-RU" sz="2800" dirty="0" smtClean="0"/>
              <a:t> </a:t>
            </a:r>
            <a:r>
              <a:rPr lang="ru-RU" sz="2800" dirty="0" err="1" smtClean="0"/>
              <a:t>і</a:t>
            </a:r>
            <a:r>
              <a:rPr lang="ru-RU" sz="2800" dirty="0" smtClean="0"/>
              <a:t> не </a:t>
            </a:r>
            <a:r>
              <a:rPr lang="ru-RU" sz="2800" dirty="0" err="1" smtClean="0"/>
              <a:t>отримали</a:t>
            </a:r>
            <a:r>
              <a:rPr lang="ru-RU" sz="2800" dirty="0" smtClean="0"/>
              <a:t> </a:t>
            </a:r>
            <a:r>
              <a:rPr lang="ru-RU" sz="2800" dirty="0" err="1" smtClean="0"/>
              <a:t>подальшого</a:t>
            </a:r>
            <a:r>
              <a:rPr lang="ru-RU" sz="2800" dirty="0" smtClean="0"/>
              <a:t> </a:t>
            </a:r>
            <a:r>
              <a:rPr lang="ru-RU" sz="2800" dirty="0" err="1" smtClean="0"/>
              <a:t>розвитку</a:t>
            </a:r>
            <a:r>
              <a:rPr lang="ru-RU" sz="2800" dirty="0" smtClean="0"/>
              <a:t> в </a:t>
            </a:r>
            <a:r>
              <a:rPr lang="ru-RU" sz="2800" dirty="0" err="1" smtClean="0"/>
              <a:t>науковій</a:t>
            </a:r>
            <a:r>
              <a:rPr lang="ru-RU" sz="2800" dirty="0" smtClean="0"/>
              <a:t> </a:t>
            </a:r>
            <a:r>
              <a:rPr lang="ru-RU" sz="2800" dirty="0" err="1" smtClean="0"/>
              <a:t>психології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8" name="Рисунок 7" descr="Карл Фохт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91719">
            <a:off x="285720" y="4071942"/>
            <a:ext cx="1887059" cy="20934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Людвіг Бюхнер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3857628"/>
            <a:ext cx="1714512" cy="22671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Якоб Молешо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92426">
            <a:off x="3678773" y="4175187"/>
            <a:ext cx="1643074" cy="21606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Стрелка вправо 20"/>
          <p:cNvSpPr/>
          <p:nvPr/>
        </p:nvSpPr>
        <p:spPr>
          <a:xfrm>
            <a:off x="5715008" y="4857760"/>
            <a:ext cx="1071570" cy="642942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Знак запрета 21"/>
          <p:cNvSpPr/>
          <p:nvPr/>
        </p:nvSpPr>
        <p:spPr>
          <a:xfrm>
            <a:off x="6929454" y="4143380"/>
            <a:ext cx="2000264" cy="2071702"/>
          </a:xfrm>
          <a:prstGeom prst="noSmoking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490</Words>
  <PresentationFormat>Экран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Вульгарний матеріалізм</vt:lpstr>
      <vt:lpstr>Хто такі «вульгарні матеріалісти»?</vt:lpstr>
      <vt:lpstr>Головні представники вульгарного матеріалізму:</vt:lpstr>
      <vt:lpstr>Головні представники вульгарного матеріалізму:</vt:lpstr>
      <vt:lpstr>Головні представники вульгарного матеріалізму:</vt:lpstr>
      <vt:lpstr>Виникнення терміну</vt:lpstr>
      <vt:lpstr> Основи вчення               вульгарного матеріалізму</vt:lpstr>
      <vt:lpstr> Основи вчення               вульгарного матеріалізму</vt:lpstr>
      <vt:lpstr> Основи вчення               вульгарного матеріалізму</vt:lpstr>
      <vt:lpstr> Висновок: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Вульгарний матеріалізм</dc:title>
  <dc:creator>Сергей Ткаченко</dc:creator>
  <cp:lastModifiedBy>Сергей Ткаченко</cp:lastModifiedBy>
  <cp:revision>23</cp:revision>
  <dcterms:created xsi:type="dcterms:W3CDTF">2016-05-25T14:29:24Z</dcterms:created>
  <dcterms:modified xsi:type="dcterms:W3CDTF">2016-05-25T20:12:35Z</dcterms:modified>
</cp:coreProperties>
</file>