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8FB"/>
    <a:srgbClr val="FDCFF6"/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BB95BD-BEED-41D0-9364-57A8EB7843DC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CFC43A-F404-423D-AD53-CDB37CF9001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CFC43A-F404-423D-AD53-CDB37CF90018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CFC43A-F404-423D-AD53-CDB37CF90018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96CD2-0B0A-479C-B690-5D5DF093EE38}" type="datetimeFigureOut">
              <a:rPr lang="ru-RU" smtClean="0"/>
              <a:t>22.05.2016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66CD8-3B47-4BBE-A80C-10BBEF5CCDD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88640"/>
            <a:ext cx="8676456" cy="1512168"/>
          </a:xfrm>
        </p:spPr>
        <p:txBody>
          <a:bodyPr/>
          <a:lstStyle/>
          <a:p>
            <a:r>
              <a:rPr lang="ru-RU" b="1" i="1" dirty="0" smtClean="0">
                <a:solidFill>
                  <a:schemeClr val="tx1"/>
                </a:solidFill>
              </a:rPr>
              <a:t>Причини </a:t>
            </a:r>
            <a:r>
              <a:rPr lang="ru-RU" b="1" i="1" dirty="0" err="1" smtClean="0">
                <a:solidFill>
                  <a:schemeClr val="tx1"/>
                </a:solidFill>
              </a:rPr>
              <a:t>неусп</a:t>
            </a:r>
            <a:r>
              <a:rPr lang="uk-UA" b="1" i="1" dirty="0" smtClean="0">
                <a:solidFill>
                  <a:schemeClr val="tx1"/>
                </a:solidFill>
              </a:rPr>
              <a:t>і</a:t>
            </a:r>
            <a:r>
              <a:rPr lang="ru-RU" b="1" i="1" dirty="0" err="1" smtClean="0">
                <a:solidFill>
                  <a:schemeClr val="tx1"/>
                </a:solidFill>
              </a:rPr>
              <a:t>шності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студентів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</a:p>
          <a:p>
            <a:r>
              <a:rPr lang="ru-RU" b="1" i="1" dirty="0" smtClean="0">
                <a:solidFill>
                  <a:schemeClr val="tx1"/>
                </a:solidFill>
              </a:rPr>
              <a:t>та </a:t>
            </a:r>
            <a:r>
              <a:rPr lang="ru-RU" b="1" i="1" dirty="0">
                <a:solidFill>
                  <a:schemeClr val="tx1"/>
                </a:solidFill>
              </a:rPr>
              <a:t>ш</a:t>
            </a:r>
            <a:r>
              <a:rPr lang="ru-RU" b="1" i="1" dirty="0" smtClean="0">
                <a:solidFill>
                  <a:schemeClr val="tx1"/>
                </a:solidFill>
              </a:rPr>
              <a:t>ляхи </a:t>
            </a:r>
            <a:r>
              <a:rPr lang="ru-RU" b="1" i="1" dirty="0" err="1">
                <a:solidFill>
                  <a:schemeClr val="tx1"/>
                </a:solidFill>
              </a:rPr>
              <a:t>ї</a:t>
            </a:r>
            <a:r>
              <a:rPr lang="ru-RU" b="1" i="1" dirty="0" err="1" smtClean="0">
                <a:solidFill>
                  <a:schemeClr val="tx1"/>
                </a:solidFill>
              </a:rPr>
              <a:t>х</a:t>
            </a:r>
            <a:r>
              <a:rPr lang="ru-RU" b="1" i="1" dirty="0" smtClean="0">
                <a:solidFill>
                  <a:schemeClr val="tx1"/>
                </a:solidFill>
              </a:rPr>
              <a:t> </a:t>
            </a:r>
            <a:r>
              <a:rPr lang="ru-RU" b="1" i="1" dirty="0" err="1" smtClean="0">
                <a:solidFill>
                  <a:schemeClr val="tx1"/>
                </a:solidFill>
              </a:rPr>
              <a:t>подолання</a:t>
            </a:r>
            <a:endParaRPr lang="ru-RU" b="1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88640"/>
            <a:ext cx="8676456" cy="936104"/>
          </a:xfrm>
        </p:spPr>
        <p:txBody>
          <a:bodyPr/>
          <a:lstStyle/>
          <a:p>
            <a:r>
              <a:rPr lang="uk-UA" b="1" i="1" dirty="0" smtClean="0">
                <a:solidFill>
                  <a:schemeClr val="tx1"/>
                </a:solidFill>
              </a:rPr>
              <a:t>Загальні причини неуспішності:</a:t>
            </a:r>
            <a:endParaRPr lang="ru-RU" b="1" i="1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slide-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908720"/>
            <a:ext cx="3311595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51520" y="908720"/>
            <a:ext cx="453650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uk-UA" dirty="0"/>
              <a:t> </a:t>
            </a:r>
            <a:r>
              <a:rPr lang="ru-RU" sz="2800" dirty="0" err="1" smtClean="0"/>
              <a:t>недооцінка</a:t>
            </a:r>
            <a:r>
              <a:rPr lang="ru-RU" sz="2800" dirty="0" smtClean="0"/>
              <a:t> </a:t>
            </a:r>
            <a:r>
              <a:rPr lang="ru-RU" sz="2800" dirty="0" err="1"/>
              <a:t>значущості</a:t>
            </a:r>
            <a:r>
              <a:rPr lang="ru-RU" sz="2800" dirty="0"/>
              <a:t> </a:t>
            </a:r>
            <a:r>
              <a:rPr lang="ru-RU" sz="2800" dirty="0" err="1"/>
              <a:t>теоретичних</a:t>
            </a:r>
            <a:r>
              <a:rPr lang="ru-RU" sz="2800" dirty="0"/>
              <a:t> </a:t>
            </a:r>
            <a:r>
              <a:rPr lang="ru-RU" sz="2800" dirty="0" err="1" smtClean="0"/>
              <a:t>знань</a:t>
            </a:r>
            <a:r>
              <a:rPr lang="ru-RU" sz="2800" dirty="0" smtClean="0"/>
              <a:t>;</a:t>
            </a:r>
          </a:p>
          <a:p>
            <a:endParaRPr lang="ru-RU" sz="2800" dirty="0" smtClean="0"/>
          </a:p>
          <a:p>
            <a:pPr>
              <a:buFont typeface="Wingdings" pitchFamily="2" charset="2"/>
              <a:buChar char="ü"/>
            </a:pPr>
            <a:r>
              <a:rPr lang="ru-RU" sz="2800" dirty="0" err="1" smtClean="0"/>
              <a:t>неволодіння</a:t>
            </a:r>
            <a:r>
              <a:rPr lang="ru-RU" sz="2800" dirty="0" smtClean="0"/>
              <a:t> </a:t>
            </a:r>
            <a:r>
              <a:rPr lang="ru-RU" sz="2800" dirty="0" err="1"/>
              <a:t>раціональними</a:t>
            </a:r>
            <a:r>
              <a:rPr lang="ru-RU" sz="2800" dirty="0"/>
              <a:t> методами </a:t>
            </a:r>
            <a:r>
              <a:rPr lang="ru-RU" sz="2800" dirty="0" err="1"/>
              <a:t>пізнання</a:t>
            </a:r>
            <a:r>
              <a:rPr lang="ru-RU" sz="2800" dirty="0" smtClean="0"/>
              <a:t>;</a:t>
            </a:r>
          </a:p>
          <a:p>
            <a:endParaRPr lang="ru-RU" sz="2800" dirty="0" smtClean="0"/>
          </a:p>
          <a:p>
            <a:pPr lvl="0">
              <a:buFont typeface="Wingdings" pitchFamily="2" charset="2"/>
              <a:buChar char="ü"/>
            </a:pPr>
            <a:r>
              <a:rPr lang="ru-RU" sz="2800" dirty="0" err="1"/>
              <a:t>несформованість</a:t>
            </a:r>
            <a:r>
              <a:rPr lang="ru-RU" sz="2800" dirty="0"/>
              <a:t> </a:t>
            </a:r>
            <a:r>
              <a:rPr lang="ru-RU" sz="2800" dirty="0" err="1"/>
              <a:t>операцій</a:t>
            </a:r>
            <a:r>
              <a:rPr lang="ru-RU" sz="2800" dirty="0"/>
              <a:t> </a:t>
            </a:r>
            <a:r>
              <a:rPr lang="ru-RU" sz="2800" dirty="0" err="1"/>
              <a:t>мислення</a:t>
            </a:r>
            <a:r>
              <a:rPr lang="ru-RU" sz="2800" dirty="0" smtClean="0"/>
              <a:t>;</a:t>
            </a:r>
          </a:p>
          <a:p>
            <a:pPr lvl="0"/>
            <a:endParaRPr lang="ru-RU" sz="2800" dirty="0"/>
          </a:p>
          <a:p>
            <a:pPr>
              <a:buFont typeface="Wingdings" pitchFamily="2" charset="2"/>
              <a:buChar char="ü"/>
            </a:pPr>
            <a:r>
              <a:rPr lang="uk-UA" sz="2800" dirty="0" smtClean="0"/>
              <a:t> </a:t>
            </a:r>
            <a:r>
              <a:rPr lang="ru-RU" sz="2800" dirty="0"/>
              <a:t>прагматична </a:t>
            </a:r>
            <a:r>
              <a:rPr lang="ru-RU" sz="2800" dirty="0" err="1"/>
              <a:t>спрямованість</a:t>
            </a:r>
            <a:r>
              <a:rPr lang="ru-RU" sz="2800" dirty="0"/>
              <a:t> на </a:t>
            </a:r>
            <a:r>
              <a:rPr lang="ru-RU" sz="2800" dirty="0" err="1"/>
              <a:t>близьку</a:t>
            </a:r>
            <a:r>
              <a:rPr lang="ru-RU" sz="2800" dirty="0"/>
              <a:t> мету </a:t>
            </a:r>
            <a:r>
              <a:rPr lang="ru-RU" sz="2800" dirty="0" smtClean="0"/>
              <a:t>.</a:t>
            </a:r>
            <a:endParaRPr lang="ru-RU" sz="2800" dirty="0"/>
          </a:p>
          <a:p>
            <a:pPr>
              <a:buFont typeface="Arial" pitchFamily="34" charset="0"/>
              <a:buChar char="•"/>
            </a:pPr>
            <a:endParaRPr lang="ru-RU" sz="28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88640"/>
            <a:ext cx="8676456" cy="720080"/>
          </a:xfrm>
        </p:spPr>
        <p:txBody>
          <a:bodyPr>
            <a:normAutofit fontScale="92500"/>
          </a:bodyPr>
          <a:lstStyle/>
          <a:p>
            <a:r>
              <a:rPr lang="uk-UA" b="1" i="1" u="sng" dirty="0" smtClean="0">
                <a:solidFill>
                  <a:schemeClr val="tx1"/>
                </a:solidFill>
              </a:rPr>
              <a:t>Психологічні</a:t>
            </a:r>
            <a:r>
              <a:rPr lang="uk-UA" b="1" i="1" dirty="0" smtClean="0">
                <a:solidFill>
                  <a:schemeClr val="tx1"/>
                </a:solidFill>
              </a:rPr>
              <a:t> причини неуспішності студентів: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908720"/>
            <a:ext cx="8892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низький</a:t>
            </a:r>
            <a:r>
              <a:rPr lang="ru-RU" sz="2800" dirty="0" smtClean="0"/>
              <a:t> </a:t>
            </a:r>
            <a:r>
              <a:rPr lang="ru-RU" sz="2800" dirty="0"/>
              <a:t>самоконтроль </a:t>
            </a:r>
            <a:r>
              <a:rPr lang="ru-RU" sz="2800" dirty="0" err="1"/>
              <a:t>і</a:t>
            </a:r>
            <a:r>
              <a:rPr lang="ru-RU" sz="2800" dirty="0"/>
              <a:t> </a:t>
            </a:r>
            <a:r>
              <a:rPr lang="ru-RU" sz="2800" dirty="0" err="1"/>
              <a:t>недостатня</a:t>
            </a:r>
            <a:r>
              <a:rPr lang="ru-RU" sz="2800" dirty="0"/>
              <a:t> </a:t>
            </a:r>
            <a:r>
              <a:rPr lang="ru-RU" sz="2800" dirty="0" err="1"/>
              <a:t>довільність</a:t>
            </a:r>
            <a:r>
              <a:rPr lang="ru-RU" sz="2800" dirty="0"/>
              <a:t> </a:t>
            </a:r>
            <a:r>
              <a:rPr lang="ru-RU" sz="2800" dirty="0" err="1"/>
              <a:t>психічних</a:t>
            </a:r>
            <a:r>
              <a:rPr lang="ru-RU" sz="2800" dirty="0"/>
              <a:t> </a:t>
            </a:r>
            <a:r>
              <a:rPr lang="ru-RU" sz="2800" dirty="0" err="1"/>
              <a:t>функцій</a:t>
            </a:r>
            <a:r>
              <a:rPr lang="ru-RU" sz="2800" dirty="0" smtClean="0"/>
              <a:t>;</a:t>
            </a:r>
            <a:endParaRPr lang="ru-RU" sz="2800" dirty="0"/>
          </a:p>
        </p:txBody>
      </p:sp>
      <p:pic>
        <p:nvPicPr>
          <p:cNvPr id="7" name="Рисунок 6" descr="ucheba_interes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7984" y="2276872"/>
            <a:ext cx="4320480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251520" y="1916832"/>
            <a:ext cx="42119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недисциплінованість</a:t>
            </a:r>
            <a:r>
              <a:rPr lang="ru-RU" sz="2800" dirty="0" smtClean="0"/>
              <a:t> </a:t>
            </a:r>
            <a:r>
              <a:rPr lang="ru-RU" sz="2800" dirty="0" err="1"/>
              <a:t>і</a:t>
            </a:r>
            <a:r>
              <a:rPr lang="ru-RU" sz="2800" dirty="0"/>
              <a:t> </a:t>
            </a:r>
            <a:r>
              <a:rPr lang="ru-RU" sz="2800" dirty="0" err="1" smtClean="0"/>
              <a:t>неорганізованість</a:t>
            </a:r>
            <a:r>
              <a:rPr lang="ru-RU" sz="2800" dirty="0" smtClean="0"/>
              <a:t>;</a:t>
            </a:r>
          </a:p>
          <a:p>
            <a:pPr lvl="0">
              <a:buFont typeface="Arial" pitchFamily="34" charset="0"/>
              <a:buChar char="•"/>
            </a:pPr>
            <a:endParaRPr lang="ru-RU" sz="2800" dirty="0"/>
          </a:p>
          <a:p>
            <a:pPr lvl="0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несистематична</a:t>
            </a:r>
            <a:r>
              <a:rPr lang="ru-RU" sz="2800" dirty="0" smtClean="0"/>
              <a:t> </a:t>
            </a:r>
            <a:r>
              <a:rPr lang="ru-RU" sz="2800" dirty="0" err="1"/>
              <a:t>самостійна</a:t>
            </a:r>
            <a:r>
              <a:rPr lang="ru-RU" sz="2800" dirty="0"/>
              <a:t> робота,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знижує</a:t>
            </a:r>
            <a:r>
              <a:rPr lang="ru-RU" sz="2800" dirty="0"/>
              <a:t> </a:t>
            </a:r>
            <a:r>
              <a:rPr lang="ru-RU" sz="2800" dirty="0" err="1"/>
              <a:t>її</a:t>
            </a:r>
            <a:r>
              <a:rPr lang="ru-RU" sz="2800" dirty="0"/>
              <a:t> </a:t>
            </a:r>
            <a:r>
              <a:rPr lang="ru-RU" sz="2800" dirty="0" err="1" smtClean="0"/>
              <a:t>ефективність</a:t>
            </a:r>
            <a:r>
              <a:rPr lang="ru-RU" sz="2800" dirty="0" smtClean="0"/>
              <a:t>;</a:t>
            </a:r>
          </a:p>
          <a:p>
            <a:pPr lvl="0">
              <a:buFont typeface="Arial" pitchFamily="34" charset="0"/>
              <a:buChar char="•"/>
            </a:pPr>
            <a:endParaRPr lang="ru-RU" sz="2800" dirty="0"/>
          </a:p>
          <a:p>
            <a:pPr lvl="0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лінощі</a:t>
            </a:r>
            <a:r>
              <a:rPr lang="ru-RU" sz="2800" dirty="0"/>
              <a:t>, </a:t>
            </a:r>
            <a:r>
              <a:rPr lang="ru-RU" sz="2800" dirty="0" err="1"/>
              <a:t>пасування</a:t>
            </a:r>
            <a:r>
              <a:rPr lang="ru-RU" sz="2800" dirty="0"/>
              <a:t> перед </a:t>
            </a:r>
            <a:r>
              <a:rPr lang="ru-RU" sz="2800" dirty="0" err="1"/>
              <a:t>труднощами</a:t>
            </a:r>
            <a:r>
              <a:rPr lang="ru-RU" sz="2800" dirty="0"/>
              <a:t>;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20000"/>
                <a:lumOff val="80000"/>
              </a:schemeClr>
            </a:gs>
            <a:gs pos="50000">
              <a:schemeClr val="accent3">
                <a:lumMod val="40000"/>
                <a:lumOff val="60000"/>
              </a:schemeClr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88640"/>
            <a:ext cx="8676456" cy="720080"/>
          </a:xfrm>
        </p:spPr>
        <p:txBody>
          <a:bodyPr>
            <a:normAutofit fontScale="92500"/>
          </a:bodyPr>
          <a:lstStyle/>
          <a:p>
            <a:r>
              <a:rPr lang="uk-UA" b="1" i="1" u="sng" dirty="0" smtClean="0">
                <a:solidFill>
                  <a:schemeClr val="tx1"/>
                </a:solidFill>
              </a:rPr>
              <a:t>Психологічні</a:t>
            </a:r>
            <a:r>
              <a:rPr lang="uk-UA" b="1" i="1" dirty="0" smtClean="0">
                <a:solidFill>
                  <a:schemeClr val="tx1"/>
                </a:solidFill>
              </a:rPr>
              <a:t> причини неуспішності студентів: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1340768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емоційна</a:t>
            </a:r>
            <a:r>
              <a:rPr lang="ru-RU" sz="2800" dirty="0" smtClean="0"/>
              <a:t> </a:t>
            </a:r>
            <a:r>
              <a:rPr lang="ru-RU" sz="2800" dirty="0" err="1"/>
              <a:t>нестабільність</a:t>
            </a:r>
            <a:r>
              <a:rPr lang="ru-RU" sz="2800" dirty="0"/>
              <a:t> </a:t>
            </a:r>
            <a:r>
              <a:rPr lang="ru-RU" sz="2800" dirty="0" err="1"/>
              <a:t>і</a:t>
            </a:r>
            <a:r>
              <a:rPr lang="ru-RU" sz="2800" dirty="0"/>
              <a:t> </a:t>
            </a:r>
            <a:r>
              <a:rPr lang="ru-RU" sz="2800" dirty="0" err="1"/>
              <a:t>високий</a:t>
            </a:r>
            <a:r>
              <a:rPr lang="ru-RU" sz="2800" dirty="0"/>
              <a:t> </a:t>
            </a:r>
            <a:r>
              <a:rPr lang="ru-RU" sz="2800" dirty="0" err="1"/>
              <a:t>рівень</a:t>
            </a:r>
            <a:r>
              <a:rPr lang="ru-RU" sz="2800" dirty="0"/>
              <a:t> </a:t>
            </a:r>
            <a:r>
              <a:rPr lang="ru-RU" sz="2800" dirty="0" err="1"/>
              <a:t>тривожності</a:t>
            </a:r>
            <a:r>
              <a:rPr lang="ru-RU" sz="2800" dirty="0"/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3528" y="2060848"/>
            <a:ext cx="42119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відсутність</a:t>
            </a:r>
            <a:r>
              <a:rPr lang="ru-RU" sz="2800" dirty="0" smtClean="0"/>
              <a:t> </a:t>
            </a:r>
            <a:r>
              <a:rPr lang="ru-RU" sz="2800" dirty="0" err="1"/>
              <a:t>самоідентифікації</a:t>
            </a:r>
            <a:r>
              <a:rPr lang="ru-RU" sz="2800" dirty="0"/>
              <a:t> </a:t>
            </a:r>
            <a:r>
              <a:rPr lang="ru-RU" sz="2800" dirty="0" err="1"/>
              <a:t>з</a:t>
            </a:r>
            <a:r>
              <a:rPr lang="ru-RU" sz="2800" dirty="0"/>
              <a:t> </a:t>
            </a:r>
            <a:r>
              <a:rPr lang="ru-RU" sz="2800" dirty="0" err="1"/>
              <a:t>роллю</a:t>
            </a:r>
            <a:r>
              <a:rPr lang="ru-RU" sz="2800" dirty="0"/>
              <a:t> «студент</a:t>
            </a:r>
            <a:r>
              <a:rPr lang="ru-RU" sz="2800" dirty="0" smtClean="0"/>
              <a:t>»;</a:t>
            </a:r>
          </a:p>
          <a:p>
            <a:pPr lvl="0">
              <a:buFont typeface="Arial" pitchFamily="34" charset="0"/>
              <a:buChar char="•"/>
            </a:pPr>
            <a:endParaRPr lang="ru-RU" sz="2800" dirty="0" smtClean="0"/>
          </a:p>
          <a:p>
            <a:pPr lvl="0">
              <a:buFont typeface="Arial" pitchFamily="34" charset="0"/>
              <a:buChar char="•"/>
            </a:pPr>
            <a:r>
              <a:rPr lang="ru-RU" sz="2800" dirty="0" err="1" smtClean="0"/>
              <a:t>наявність</a:t>
            </a:r>
            <a:r>
              <a:rPr lang="ru-RU" sz="2800" dirty="0" smtClean="0"/>
              <a:t> </a:t>
            </a:r>
            <a:r>
              <a:rPr lang="ru-RU" sz="2800" dirty="0"/>
              <a:t>прогалин у </a:t>
            </a:r>
            <a:r>
              <a:rPr lang="ru-RU" sz="2800" dirty="0" err="1" smtClean="0"/>
              <a:t>знаннях</a:t>
            </a:r>
            <a:r>
              <a:rPr lang="ru-RU" sz="2800" dirty="0" smtClean="0"/>
              <a:t>;</a:t>
            </a:r>
          </a:p>
          <a:p>
            <a:pPr lvl="0">
              <a:buFont typeface="Arial" pitchFamily="34" charset="0"/>
              <a:buChar char="•"/>
            </a:pPr>
            <a:endParaRPr lang="ru-RU" sz="2800" dirty="0"/>
          </a:p>
          <a:p>
            <a:pPr lvl="0">
              <a:buFont typeface="Arial" pitchFamily="34" charset="0"/>
              <a:buChar char="•"/>
            </a:pPr>
            <a:r>
              <a:rPr lang="ru-RU" sz="2800" dirty="0" err="1" smtClean="0"/>
              <a:t>надання</a:t>
            </a:r>
            <a:r>
              <a:rPr lang="ru-RU" sz="2800" dirty="0" smtClean="0"/>
              <a:t> </a:t>
            </a:r>
            <a:r>
              <a:rPr lang="ru-RU" sz="2800" dirty="0" err="1"/>
              <a:t>переваги</a:t>
            </a:r>
            <a:r>
              <a:rPr lang="ru-RU" sz="2800" dirty="0"/>
              <a:t> </a:t>
            </a:r>
            <a:r>
              <a:rPr lang="ru-RU" sz="2800" dirty="0" err="1"/>
              <a:t>відпочинку</a:t>
            </a:r>
            <a:r>
              <a:rPr lang="ru-RU" sz="2800" dirty="0"/>
              <a:t>, </a:t>
            </a:r>
            <a:r>
              <a:rPr lang="ru-RU" sz="2800" dirty="0" err="1"/>
              <a:t>веселощам</a:t>
            </a:r>
            <a:r>
              <a:rPr lang="ru-RU" sz="2800" dirty="0"/>
              <a:t> </a:t>
            </a:r>
            <a:r>
              <a:rPr lang="ru-RU" sz="2800" dirty="0" err="1"/>
              <a:t>тощо</a:t>
            </a:r>
            <a:endParaRPr lang="ru-RU" sz="2800" dirty="0"/>
          </a:p>
        </p:txBody>
      </p:sp>
      <p:pic>
        <p:nvPicPr>
          <p:cNvPr id="9" name="Рисунок 8" descr="5848x3776_student-sessiya-metodichka-uchebnik-neuspevaemo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2132856"/>
            <a:ext cx="4268121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88640"/>
            <a:ext cx="8676456" cy="720080"/>
          </a:xfrm>
        </p:spPr>
        <p:txBody>
          <a:bodyPr>
            <a:normAutofit fontScale="85000" lnSpcReduction="10000"/>
          </a:bodyPr>
          <a:lstStyle/>
          <a:p>
            <a:r>
              <a:rPr lang="uk-UA" b="1" i="1" u="sng" dirty="0" smtClean="0">
                <a:solidFill>
                  <a:schemeClr val="tx1"/>
                </a:solidFill>
              </a:rPr>
              <a:t>Нейрофізіологічні</a:t>
            </a:r>
            <a:r>
              <a:rPr lang="uk-UA" b="1" i="1" dirty="0" smtClean="0">
                <a:solidFill>
                  <a:schemeClr val="tx1"/>
                </a:solidFill>
              </a:rPr>
              <a:t> причини неуспішності студентів: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4509120"/>
            <a:ext cx="85689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загальна</a:t>
            </a:r>
            <a:r>
              <a:rPr lang="ru-RU" sz="2800" dirty="0" smtClean="0"/>
              <a:t> </a:t>
            </a:r>
            <a:r>
              <a:rPr lang="ru-RU" sz="2800" dirty="0" err="1"/>
              <a:t>ослабленість</a:t>
            </a:r>
            <a:r>
              <a:rPr lang="ru-RU" sz="2800" dirty="0"/>
              <a:t> </a:t>
            </a:r>
            <a:r>
              <a:rPr lang="ru-RU" sz="2800" dirty="0" err="1"/>
              <a:t>організму</a:t>
            </a:r>
            <a:r>
              <a:rPr lang="en-US" sz="2800" dirty="0"/>
              <a:t> </a:t>
            </a:r>
            <a:r>
              <a:rPr lang="uk-UA" sz="2800" dirty="0" smtClean="0"/>
              <a:t>;</a:t>
            </a:r>
          </a:p>
          <a:p>
            <a:pPr lvl="0">
              <a:buFont typeface="Arial" pitchFamily="34" charset="0"/>
              <a:buChar char="•"/>
            </a:pPr>
            <a:endParaRPr lang="uk-UA" sz="2800" dirty="0" smtClean="0"/>
          </a:p>
          <a:p>
            <a:pPr lvl="0">
              <a:buFont typeface="Arial" pitchFamily="34" charset="0"/>
              <a:buChar char="•"/>
            </a:pPr>
            <a:r>
              <a:rPr lang="ru-RU" sz="2800" dirty="0" err="1" smtClean="0"/>
              <a:t>порушення</a:t>
            </a:r>
            <a:r>
              <a:rPr lang="ru-RU" sz="2800" dirty="0" smtClean="0"/>
              <a:t> </a:t>
            </a:r>
            <a:r>
              <a:rPr lang="ru-RU" sz="2800" dirty="0" err="1"/>
              <a:t>зору</a:t>
            </a:r>
            <a:r>
              <a:rPr lang="en-US" sz="2800" dirty="0"/>
              <a:t>, </a:t>
            </a:r>
            <a:r>
              <a:rPr lang="ru-RU" sz="2800" dirty="0"/>
              <a:t>слуху та </a:t>
            </a:r>
            <a:r>
              <a:rPr lang="ru-RU" sz="2800" dirty="0" err="1" smtClean="0"/>
              <a:t>артикуляції</a:t>
            </a:r>
            <a:r>
              <a:rPr lang="ru-RU" sz="2800" dirty="0" smtClean="0"/>
              <a:t>;</a:t>
            </a:r>
            <a:endParaRPr lang="uk-UA" sz="2800" dirty="0" smtClean="0"/>
          </a:p>
          <a:p>
            <a:pPr lvl="0">
              <a:buFont typeface="Arial" pitchFamily="34" charset="0"/>
              <a:buChar char="•"/>
            </a:pPr>
            <a:endParaRPr lang="uk-UA" sz="2800" dirty="0"/>
          </a:p>
          <a:p>
            <a:pPr lvl="0">
              <a:buFont typeface="Arial" pitchFamily="34" charset="0"/>
              <a:buChar char="•"/>
            </a:pPr>
            <a:r>
              <a:rPr lang="ru-RU" sz="2800" dirty="0" err="1" smtClean="0"/>
              <a:t>мікропошкодження</a:t>
            </a:r>
            <a:r>
              <a:rPr lang="ru-RU" sz="2800" dirty="0" smtClean="0"/>
              <a:t> </a:t>
            </a:r>
            <a:r>
              <a:rPr lang="ru-RU" sz="2800" dirty="0"/>
              <a:t>кори головного </a:t>
            </a:r>
            <a:r>
              <a:rPr lang="ru-RU" sz="2800" dirty="0" err="1" smtClean="0"/>
              <a:t>мозку</a:t>
            </a:r>
            <a:r>
              <a:rPr lang="ru-RU" sz="2800" dirty="0"/>
              <a:t>.</a:t>
            </a:r>
            <a:endParaRPr lang="ru-RU" sz="2800" dirty="0"/>
          </a:p>
        </p:txBody>
      </p:sp>
      <p:pic>
        <p:nvPicPr>
          <p:cNvPr id="10" name="Рисунок 9" descr="97934527_5209344_bad_student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36712"/>
            <a:ext cx="9144000" cy="37211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CC"/>
            </a:gs>
            <a:gs pos="50000">
              <a:schemeClr val="accent3">
                <a:lumMod val="60000"/>
                <a:lumOff val="40000"/>
              </a:schemeClr>
            </a:gs>
            <a:gs pos="100000">
              <a:srgbClr val="FFFFC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188640"/>
            <a:ext cx="8676456" cy="720080"/>
          </a:xfrm>
        </p:spPr>
        <p:txBody>
          <a:bodyPr>
            <a:normAutofit/>
          </a:bodyPr>
          <a:lstStyle/>
          <a:p>
            <a:r>
              <a:rPr lang="uk-UA" b="1" i="1" u="sng" dirty="0" smtClean="0">
                <a:solidFill>
                  <a:schemeClr val="tx1"/>
                </a:solidFill>
              </a:rPr>
              <a:t>Педагогічні </a:t>
            </a:r>
            <a:r>
              <a:rPr lang="uk-UA" b="1" i="1" dirty="0" smtClean="0">
                <a:solidFill>
                  <a:schemeClr val="tx1"/>
                </a:solidFill>
              </a:rPr>
              <a:t>причини неуспішності студентів: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1700808"/>
            <a:ext cx="46085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uk-UA" sz="28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2800" dirty="0" smtClean="0"/>
              <a:t> пропуски занять;</a:t>
            </a:r>
          </a:p>
          <a:p>
            <a:pPr algn="just"/>
            <a:endParaRPr lang="uk-UA" sz="28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відсутність</a:t>
            </a:r>
            <a:r>
              <a:rPr lang="ru-RU" sz="2800" dirty="0" smtClean="0"/>
              <a:t> контролю;</a:t>
            </a:r>
          </a:p>
          <a:p>
            <a:pPr algn="just"/>
            <a:endParaRPr lang="uk-UA" sz="2800" dirty="0"/>
          </a:p>
          <a:p>
            <a:pPr algn="just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незадовільні</a:t>
            </a:r>
            <a:r>
              <a:rPr lang="ru-RU" sz="2800" dirty="0" smtClean="0"/>
              <a:t> </a:t>
            </a:r>
            <a:r>
              <a:rPr lang="ru-RU" sz="2800" dirty="0" err="1"/>
              <a:t>побутові</a:t>
            </a:r>
            <a:r>
              <a:rPr lang="ru-RU" sz="2800" dirty="0"/>
              <a:t> </a:t>
            </a:r>
            <a:r>
              <a:rPr lang="ru-RU" sz="2800" dirty="0" err="1"/>
              <a:t>умови</a:t>
            </a:r>
            <a:r>
              <a:rPr lang="ru-RU" sz="2800" dirty="0"/>
              <a:t> </a:t>
            </a:r>
            <a:r>
              <a:rPr lang="ru-RU" sz="2800" dirty="0" err="1" smtClean="0"/>
              <a:t>проживання</a:t>
            </a:r>
            <a:r>
              <a:rPr lang="ru-RU" sz="2800" dirty="0" smtClean="0"/>
              <a:t>;</a:t>
            </a:r>
            <a:endParaRPr lang="uk-UA" sz="2800" dirty="0"/>
          </a:p>
          <a:p>
            <a:pPr algn="just">
              <a:buFont typeface="Arial" pitchFamily="34" charset="0"/>
              <a:buChar char="•"/>
            </a:pPr>
            <a:endParaRPr lang="uk-UA" sz="2800" dirty="0" smtClean="0"/>
          </a:p>
          <a:p>
            <a:pPr algn="just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важкий</a:t>
            </a:r>
            <a:r>
              <a:rPr lang="ru-RU" sz="2800" dirty="0" smtClean="0"/>
              <a:t> </a:t>
            </a:r>
            <a:r>
              <a:rPr lang="ru-RU" sz="2800" dirty="0" err="1"/>
              <a:t>матеріальний</a:t>
            </a:r>
            <a:r>
              <a:rPr lang="ru-RU" sz="2800" dirty="0"/>
              <a:t> стан</a:t>
            </a:r>
            <a:r>
              <a:rPr lang="en-US" sz="2800" dirty="0"/>
              <a:t>, </a:t>
            </a:r>
            <a:r>
              <a:rPr lang="ru-RU" sz="2800" dirty="0" err="1"/>
              <a:t>відсутність</a:t>
            </a:r>
            <a:r>
              <a:rPr lang="ru-RU" sz="2800" dirty="0"/>
              <a:t> </a:t>
            </a:r>
            <a:r>
              <a:rPr lang="ru-RU" sz="2800" dirty="0" err="1"/>
              <a:t>допомоги</a:t>
            </a:r>
            <a:r>
              <a:rPr lang="ru-RU" sz="2800" dirty="0"/>
              <a:t> </a:t>
            </a:r>
            <a:r>
              <a:rPr lang="ru-RU" sz="2800" dirty="0" err="1"/>
              <a:t>й</a:t>
            </a:r>
            <a:r>
              <a:rPr lang="ru-RU" sz="2800" dirty="0"/>
              <a:t> </a:t>
            </a:r>
            <a:r>
              <a:rPr lang="ru-RU" sz="2800" dirty="0" err="1"/>
              <a:t>підтримки</a:t>
            </a:r>
            <a:r>
              <a:rPr lang="ru-RU" sz="2800" dirty="0"/>
              <a:t> </a:t>
            </a:r>
            <a:r>
              <a:rPr lang="ru-RU" sz="2800" dirty="0" err="1"/>
              <a:t>від</a:t>
            </a:r>
            <a:r>
              <a:rPr lang="ru-RU" sz="2800" dirty="0"/>
              <a:t> </a:t>
            </a:r>
            <a:r>
              <a:rPr lang="ru-RU" sz="2800" dirty="0" err="1"/>
              <a:t>батьків</a:t>
            </a:r>
            <a:r>
              <a:rPr lang="en-US" sz="2800" dirty="0"/>
              <a:t>.</a:t>
            </a:r>
            <a:endParaRPr lang="ru-RU" sz="2800" dirty="0"/>
          </a:p>
        </p:txBody>
      </p:sp>
      <p:pic>
        <p:nvPicPr>
          <p:cNvPr id="5" name="Рисунок 4" descr="студент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1700808"/>
            <a:ext cx="3186631" cy="47561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395536" y="980728"/>
            <a:ext cx="79928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ru-RU" sz="2800" dirty="0" smtClean="0"/>
              <a:t> </a:t>
            </a:r>
            <a:r>
              <a:rPr lang="ru-RU" sz="2800" dirty="0" err="1" smtClean="0"/>
              <a:t>низька</a:t>
            </a:r>
            <a:r>
              <a:rPr lang="ru-RU" sz="2800" dirty="0" smtClean="0"/>
              <a:t> </a:t>
            </a:r>
            <a:r>
              <a:rPr lang="ru-RU" sz="2800" dirty="0" err="1" smtClean="0"/>
              <a:t>інтенсивність</a:t>
            </a:r>
            <a:r>
              <a:rPr lang="ru-RU" sz="2800" dirty="0" smtClean="0"/>
              <a:t>  та </a:t>
            </a:r>
            <a:r>
              <a:rPr lang="ru-RU" sz="2800" dirty="0" err="1" smtClean="0"/>
              <a:t>ефективність</a:t>
            </a:r>
            <a:r>
              <a:rPr lang="ru-RU" sz="2800" dirty="0" smtClean="0"/>
              <a:t> </a:t>
            </a:r>
            <a:r>
              <a:rPr lang="ru-RU" sz="2800" dirty="0" err="1" smtClean="0"/>
              <a:t>навчально</a:t>
            </a:r>
            <a:r>
              <a:rPr lang="en-US" sz="2800" dirty="0" smtClean="0"/>
              <a:t>-</a:t>
            </a:r>
            <a:r>
              <a:rPr lang="ru-RU" sz="2800" dirty="0" err="1" smtClean="0"/>
              <a:t>професійної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діяльності</a:t>
            </a:r>
            <a:r>
              <a:rPr lang="ru-RU" sz="2800" dirty="0" smtClean="0"/>
              <a:t>;</a:t>
            </a:r>
            <a:endParaRPr lang="ru-RU" sz="2800" dirty="0" smtClean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EE8FB"/>
            </a:gs>
            <a:gs pos="50000">
              <a:schemeClr val="accent2">
                <a:lumMod val="40000"/>
                <a:lumOff val="60000"/>
              </a:schemeClr>
            </a:gs>
            <a:gs pos="100000">
              <a:schemeClr val="accent6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88640"/>
            <a:ext cx="8676456" cy="720080"/>
          </a:xfrm>
        </p:spPr>
        <p:txBody>
          <a:bodyPr>
            <a:normAutofit fontScale="92500"/>
          </a:bodyPr>
          <a:lstStyle/>
          <a:p>
            <a:r>
              <a:rPr lang="uk-UA" b="1" i="1" u="sng" dirty="0" smtClean="0">
                <a:solidFill>
                  <a:schemeClr val="tx1"/>
                </a:solidFill>
              </a:rPr>
              <a:t>Шляхи усунення причин неуспішності студентів</a:t>
            </a:r>
            <a:r>
              <a:rPr lang="uk-UA" b="1" i="1" dirty="0" smtClean="0">
                <a:solidFill>
                  <a:schemeClr val="tx1"/>
                </a:solidFill>
              </a:rPr>
              <a:t>:</a:t>
            </a: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7544" y="2348880"/>
            <a:ext cx="54006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ru-RU" sz="2800" dirty="0"/>
              <a:t> </a:t>
            </a:r>
            <a:r>
              <a:rPr lang="ru-RU" sz="2800" dirty="0" smtClean="0"/>
              <a:t>  </a:t>
            </a:r>
            <a:r>
              <a:rPr lang="ru-RU" sz="2800" dirty="0" err="1" smtClean="0"/>
              <a:t>Підвищувати</a:t>
            </a:r>
            <a:r>
              <a:rPr lang="ru-RU" sz="2800" dirty="0"/>
              <a:t> </a:t>
            </a:r>
            <a:r>
              <a:rPr lang="ru-RU" sz="2800" dirty="0" err="1" smtClean="0"/>
              <a:t>результативність</a:t>
            </a:r>
            <a:r>
              <a:rPr lang="ru-RU" sz="2800" dirty="0" smtClean="0"/>
              <a:t> </a:t>
            </a:r>
            <a:r>
              <a:rPr lang="ru-RU" sz="2800" dirty="0" err="1"/>
              <a:t>організації</a:t>
            </a:r>
            <a:r>
              <a:rPr lang="ru-RU" sz="2800" dirty="0"/>
              <a:t> </a:t>
            </a:r>
            <a:r>
              <a:rPr lang="ru-RU" sz="2800" dirty="0" err="1" smtClean="0"/>
              <a:t>самостійної</a:t>
            </a:r>
            <a:r>
              <a:rPr lang="ru-RU" sz="2800" dirty="0" smtClean="0"/>
              <a:t> </a:t>
            </a:r>
            <a:r>
              <a:rPr lang="ru-RU" sz="2800" dirty="0" err="1"/>
              <a:t>навчальної</a:t>
            </a:r>
            <a:r>
              <a:rPr lang="ru-RU" sz="2800" dirty="0"/>
              <a:t> </a:t>
            </a:r>
            <a:r>
              <a:rPr lang="ru-RU" sz="2800" dirty="0" err="1"/>
              <a:t>роботи</a:t>
            </a:r>
            <a:r>
              <a:rPr lang="ru-RU" sz="2800" dirty="0"/>
              <a:t> </a:t>
            </a:r>
            <a:r>
              <a:rPr lang="ru-RU" sz="2800" dirty="0" err="1"/>
              <a:t>систематичним</a:t>
            </a:r>
            <a:r>
              <a:rPr lang="ru-RU" sz="2800" dirty="0"/>
              <a:t> </a:t>
            </a:r>
            <a:r>
              <a:rPr lang="ru-RU" sz="2800" dirty="0" smtClean="0"/>
              <a:t>контролем </a:t>
            </a:r>
            <a:r>
              <a:rPr lang="ru-RU" sz="2800" dirty="0" err="1"/>
              <a:t>і</a:t>
            </a:r>
            <a:r>
              <a:rPr lang="ru-RU" sz="2800" dirty="0"/>
              <a:t> </a:t>
            </a:r>
            <a:r>
              <a:rPr lang="ru-RU" sz="2800" dirty="0" err="1"/>
              <a:t>оцінкою</a:t>
            </a:r>
            <a:r>
              <a:rPr lang="ru-RU" sz="2800" dirty="0"/>
              <a:t> </a:t>
            </a:r>
            <a:r>
              <a:rPr lang="ru-RU" sz="2800" dirty="0" err="1" smtClean="0"/>
              <a:t>результатів</a:t>
            </a:r>
            <a:r>
              <a:rPr lang="ru-RU" sz="2800" dirty="0" smtClean="0"/>
              <a:t>.</a:t>
            </a:r>
          </a:p>
          <a:p>
            <a:pPr lvl="0" algn="just"/>
            <a:endParaRPr lang="ru-RU" sz="2800" dirty="0"/>
          </a:p>
          <a:p>
            <a:pPr lvl="0" algn="just">
              <a:buFont typeface="Wingdings" pitchFamily="2" charset="2"/>
              <a:buChar char="Ø"/>
            </a:pPr>
            <a:r>
              <a:rPr lang="ru-RU" sz="2800" dirty="0"/>
              <a:t> </a:t>
            </a:r>
            <a:r>
              <a:rPr lang="ru-RU" sz="2800" dirty="0" smtClean="0"/>
              <a:t>   </a:t>
            </a:r>
            <a:r>
              <a:rPr lang="ru-RU" sz="2800" dirty="0" err="1" smtClean="0"/>
              <a:t>Виховувати</a:t>
            </a:r>
            <a:r>
              <a:rPr lang="ru-RU" sz="2800" dirty="0" smtClean="0"/>
              <a:t> </a:t>
            </a:r>
            <a:r>
              <a:rPr lang="ru-RU" sz="2800" dirty="0"/>
              <a:t>культуру </a:t>
            </a:r>
            <a:r>
              <a:rPr lang="ru-RU" sz="2800" dirty="0" err="1"/>
              <a:t>мислення</a:t>
            </a:r>
            <a:r>
              <a:rPr lang="ru-RU" sz="2800" dirty="0"/>
              <a:t> </a:t>
            </a:r>
            <a:r>
              <a:rPr lang="ru-RU" sz="2800" dirty="0" err="1"/>
              <a:t>студентів</a:t>
            </a:r>
            <a:r>
              <a:rPr lang="ru-RU" sz="2800" dirty="0"/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95536" y="980729"/>
            <a:ext cx="84249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ru-RU" sz="2800" dirty="0"/>
              <a:t> </a:t>
            </a:r>
            <a:r>
              <a:rPr lang="ru-RU" sz="2800" dirty="0" smtClean="0"/>
              <a:t> </a:t>
            </a:r>
            <a:r>
              <a:rPr lang="ru-RU" sz="2800" dirty="0" smtClean="0"/>
              <a:t>Перевести </a:t>
            </a:r>
            <a:r>
              <a:rPr lang="ru-RU" sz="2800" dirty="0" err="1" smtClean="0"/>
              <a:t>опанування</a:t>
            </a:r>
            <a:r>
              <a:rPr lang="ru-RU" sz="2800" dirty="0" smtClean="0"/>
              <a:t> </a:t>
            </a:r>
            <a:r>
              <a:rPr lang="ru-RU" sz="2800" dirty="0" err="1" smtClean="0"/>
              <a:t>знаннями</a:t>
            </a:r>
            <a:r>
              <a:rPr lang="ru-RU" sz="2800" dirty="0" smtClean="0"/>
              <a:t> у </a:t>
            </a:r>
            <a:r>
              <a:rPr lang="ru-RU" sz="2800" dirty="0" err="1" smtClean="0"/>
              <a:t>процес</a:t>
            </a:r>
            <a:r>
              <a:rPr lang="ru-RU" sz="2800" dirty="0" smtClean="0"/>
              <a:t> </a:t>
            </a:r>
            <a:r>
              <a:rPr lang="ru-RU" sz="2800" dirty="0" err="1" smtClean="0"/>
              <a:t>самостійної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пізнавальної</a:t>
            </a:r>
            <a:r>
              <a:rPr lang="ru-RU" sz="2800" dirty="0" smtClean="0"/>
              <a:t> </a:t>
            </a:r>
            <a:r>
              <a:rPr lang="ru-RU" sz="2800" dirty="0" err="1" smtClean="0"/>
              <a:t>діяльності</a:t>
            </a:r>
            <a:r>
              <a:rPr lang="ru-RU" sz="2800" dirty="0" smtClean="0"/>
              <a:t> </a:t>
            </a:r>
            <a:r>
              <a:rPr lang="ru-RU" sz="2800" dirty="0" err="1" smtClean="0"/>
              <a:t>студентів</a:t>
            </a:r>
            <a:r>
              <a:rPr lang="ru-RU" sz="2800" dirty="0" smtClean="0"/>
              <a:t>. </a:t>
            </a:r>
          </a:p>
        </p:txBody>
      </p:sp>
      <p:pic>
        <p:nvPicPr>
          <p:cNvPr id="6" name="Рисунок 5" descr="student-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96136" y="2636912"/>
            <a:ext cx="2952328" cy="367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204</Words>
  <Application>Microsoft Office PowerPoint</Application>
  <PresentationFormat>Экран (4:3)</PresentationFormat>
  <Paragraphs>47</Paragraphs>
  <Slides>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Krokoz™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10</cp:revision>
  <dcterms:created xsi:type="dcterms:W3CDTF">2016-05-22T17:28:57Z</dcterms:created>
  <dcterms:modified xsi:type="dcterms:W3CDTF">2016-05-22T19:15:08Z</dcterms:modified>
</cp:coreProperties>
</file>