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73F03"/>
    <a:srgbClr val="FCDF76"/>
    <a:srgbClr val="FBFEDA"/>
    <a:srgbClr val="DAE3F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B1A12-025D-4CE8-8DB4-C3E13F8254A2}" type="datetimeFigureOut">
              <a:rPr lang="ru-RU" smtClean="0"/>
              <a:t>20.03.2016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DD7A4-2ADE-4AE9-88B3-F1D1D3482E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B1A12-025D-4CE8-8DB4-C3E13F8254A2}" type="datetimeFigureOut">
              <a:rPr lang="ru-RU" smtClean="0"/>
              <a:t>20.03.2016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DD7A4-2ADE-4AE9-88B3-F1D1D3482E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B1A12-025D-4CE8-8DB4-C3E13F8254A2}" type="datetimeFigureOut">
              <a:rPr lang="ru-RU" smtClean="0"/>
              <a:t>20.03.2016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DD7A4-2ADE-4AE9-88B3-F1D1D3482E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B1A12-025D-4CE8-8DB4-C3E13F8254A2}" type="datetimeFigureOut">
              <a:rPr lang="ru-RU" smtClean="0"/>
              <a:t>20.03.2016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DD7A4-2ADE-4AE9-88B3-F1D1D3482E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B1A12-025D-4CE8-8DB4-C3E13F8254A2}" type="datetimeFigureOut">
              <a:rPr lang="ru-RU" smtClean="0"/>
              <a:t>20.03.2016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DD7A4-2ADE-4AE9-88B3-F1D1D3482E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B1A12-025D-4CE8-8DB4-C3E13F8254A2}" type="datetimeFigureOut">
              <a:rPr lang="ru-RU" smtClean="0"/>
              <a:t>20.03.2016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DD7A4-2ADE-4AE9-88B3-F1D1D3482E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B1A12-025D-4CE8-8DB4-C3E13F8254A2}" type="datetimeFigureOut">
              <a:rPr lang="ru-RU" smtClean="0"/>
              <a:t>20.03.2016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DD7A4-2ADE-4AE9-88B3-F1D1D3482E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B1A12-025D-4CE8-8DB4-C3E13F8254A2}" type="datetimeFigureOut">
              <a:rPr lang="ru-RU" smtClean="0"/>
              <a:t>20.03.2016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DD7A4-2ADE-4AE9-88B3-F1D1D3482E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B1A12-025D-4CE8-8DB4-C3E13F8254A2}" type="datetimeFigureOut">
              <a:rPr lang="ru-RU" smtClean="0"/>
              <a:t>20.03.2016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DD7A4-2ADE-4AE9-88B3-F1D1D3482E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B1A12-025D-4CE8-8DB4-C3E13F8254A2}" type="datetimeFigureOut">
              <a:rPr lang="ru-RU" smtClean="0"/>
              <a:t>20.03.2016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DD7A4-2ADE-4AE9-88B3-F1D1D3482E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B1A12-025D-4CE8-8DB4-C3E13F8254A2}" type="datetimeFigureOut">
              <a:rPr lang="ru-RU" smtClean="0"/>
              <a:t>20.03.2016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DD7A4-2ADE-4AE9-88B3-F1D1D3482E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1B1A12-025D-4CE8-8DB4-C3E13F8254A2}" type="datetimeFigureOut">
              <a:rPr lang="ru-RU" smtClean="0"/>
              <a:t>20.03.2016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7DD7A4-2ADE-4AE9-88B3-F1D1D3482E66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260648"/>
            <a:ext cx="7992888" cy="1412776"/>
          </a:xfrm>
          <a:noFill/>
        </p:spPr>
        <p:txBody>
          <a:bodyPr>
            <a:normAutofit/>
          </a:bodyPr>
          <a:lstStyle/>
          <a:p>
            <a:r>
              <a:rPr lang="uk-UA" b="1" i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Основні етапи становлення шлюбу та сімейних стосунків</a:t>
            </a:r>
            <a:endParaRPr lang="ru-RU" b="1" i="1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23728" y="-171400"/>
            <a:ext cx="7992888" cy="720080"/>
          </a:xfrm>
          <a:noFill/>
        </p:spPr>
        <p:txBody>
          <a:bodyPr>
            <a:noAutofit/>
          </a:bodyPr>
          <a:lstStyle/>
          <a:p>
            <a:r>
              <a:rPr lang="uk-UA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+mj-lt"/>
                <a:cs typeface="Times New Roman" pitchFamily="18" charset="0"/>
              </a:rPr>
              <a:t>Етапи становлення шлюбу</a:t>
            </a:r>
            <a:endParaRPr lang="ru-RU" sz="54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>
                  <a:lumMod val="95000"/>
                </a:schemeClr>
              </a:solidFill>
              <a:latin typeface="+mj-lt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0"/>
            <a:ext cx="6768752" cy="720080"/>
          </a:xfrm>
          <a:noFill/>
        </p:spPr>
        <p:txBody>
          <a:bodyPr>
            <a:noAutofit/>
          </a:bodyPr>
          <a:lstStyle/>
          <a:p>
            <a:pPr algn="l"/>
            <a:r>
              <a:rPr lang="uk-UA" sz="54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+mj-lt"/>
                <a:cs typeface="Times New Roman" pitchFamily="18" charset="0"/>
              </a:rPr>
              <a:t>1. Пристрасть</a:t>
            </a:r>
            <a:endParaRPr lang="ru-RU" sz="54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251520" y="4509120"/>
            <a:ext cx="8640960" cy="2088232"/>
          </a:xfrm>
          <a:prstGeom prst="rect">
            <a:avLst/>
          </a:prstGeom>
          <a:solidFill>
            <a:schemeClr val="accent6">
              <a:lumMod val="20000"/>
              <a:lumOff val="80000"/>
              <a:alpha val="66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</a:pPr>
            <a:r>
              <a:rPr lang="uk-UA" sz="3200" dirty="0"/>
              <a:t>Цей етап часто </a:t>
            </a:r>
            <a:r>
              <a:rPr lang="uk-UA" sz="3200" dirty="0" smtClean="0"/>
              <a:t>є </a:t>
            </a:r>
            <a:r>
              <a:rPr lang="uk-UA" sz="3200" dirty="0"/>
              <a:t>коротким, і, як правило, </a:t>
            </a:r>
            <a:r>
              <a:rPr lang="uk-UA" sz="3200" dirty="0" smtClean="0"/>
              <a:t>і триває у більшості шлюбів максимум два роки  </a:t>
            </a:r>
            <a:r>
              <a:rPr lang="uk-UA" sz="3200" dirty="0"/>
              <a:t>подружнього </a:t>
            </a:r>
            <a:r>
              <a:rPr lang="uk-UA" sz="3200" dirty="0" smtClean="0"/>
              <a:t>життя, хоча термін може коливатися в залежності від пари.</a:t>
            </a:r>
            <a:endParaRPr kumimoji="0" lang="ru-RU" sz="3200" b="0" i="0" u="none" strike="noStrike" kern="1200" cap="none" spc="0" normalizeH="0" baseline="0" noProof="0" dirty="0" smtClean="0">
              <a:ln>
                <a:solidFill>
                  <a:schemeClr val="tx1"/>
                </a:solidFill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116632"/>
            <a:ext cx="6768752" cy="720080"/>
          </a:xfrm>
          <a:noFill/>
        </p:spPr>
        <p:txBody>
          <a:bodyPr>
            <a:noAutofit/>
          </a:bodyPr>
          <a:lstStyle/>
          <a:p>
            <a:pPr algn="l"/>
            <a:r>
              <a:rPr lang="uk-UA" sz="54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j-lt"/>
                <a:cs typeface="Times New Roman" pitchFamily="18" charset="0"/>
              </a:rPr>
              <a:t>2. Усвідомлення</a:t>
            </a:r>
            <a:endParaRPr lang="ru-RU" sz="5400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323528" y="4509120"/>
            <a:ext cx="8496944" cy="2160240"/>
          </a:xfrm>
          <a:prstGeom prst="rect">
            <a:avLst/>
          </a:prstGeom>
          <a:solidFill>
            <a:schemeClr val="accent2">
              <a:lumMod val="20000"/>
              <a:lumOff val="80000"/>
              <a:alpha val="84000"/>
            </a:schemeClr>
          </a:solidFill>
          <a:ln w="12700"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</a:pPr>
            <a:r>
              <a:rPr lang="uk-UA" sz="3200" dirty="0" smtClean="0"/>
              <a:t>Характеризується завершенням стадії піднесення та ейфорії. З'являються перші протиріччя та конфлікти. Виявляється – з вами поряд людина, у якої маса недоліків.</a:t>
            </a:r>
            <a:endParaRPr kumimoji="0" lang="ru-RU" sz="3200" b="0" i="0" u="none" strike="noStrike" kern="1200" cap="none" spc="0" normalizeH="0" baseline="0" noProof="0" dirty="0" smtClean="0">
              <a:ln>
                <a:solidFill>
                  <a:schemeClr val="tx1"/>
                </a:solidFill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116632"/>
            <a:ext cx="6768752" cy="720080"/>
          </a:xfrm>
          <a:noFill/>
        </p:spPr>
        <p:txBody>
          <a:bodyPr>
            <a:noAutofit/>
          </a:bodyPr>
          <a:lstStyle/>
          <a:p>
            <a:pPr algn="l"/>
            <a:r>
              <a:rPr lang="uk-UA" sz="54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j-lt"/>
                <a:cs typeface="Times New Roman" pitchFamily="18" charset="0"/>
              </a:rPr>
              <a:t>3. Протистояння</a:t>
            </a:r>
            <a:endParaRPr lang="ru-RU" sz="5400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323528" y="4509120"/>
            <a:ext cx="8496944" cy="2232248"/>
          </a:xfrm>
          <a:prstGeom prst="rect">
            <a:avLst/>
          </a:prstGeom>
          <a:solidFill>
            <a:schemeClr val="accent2">
              <a:lumMod val="20000"/>
              <a:lumOff val="80000"/>
              <a:alpha val="84000"/>
            </a:schemeClr>
          </a:solidFill>
          <a:ln w="12700"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</a:pPr>
            <a:r>
              <a:rPr lang="uk-UA" sz="3200" dirty="0" smtClean="0"/>
              <a:t>Драматичного </a:t>
            </a:r>
            <a:r>
              <a:rPr lang="uk-UA" sz="3200" dirty="0"/>
              <a:t>розвитку подій на </a:t>
            </a:r>
            <a:r>
              <a:rPr lang="uk-UA" sz="3200" dirty="0" smtClean="0"/>
              <a:t>даному етапі практично </a:t>
            </a:r>
            <a:r>
              <a:rPr lang="uk-UA" sz="3200" dirty="0"/>
              <a:t>неможливо уникнути</a:t>
            </a:r>
            <a:r>
              <a:rPr lang="uk-UA" sz="3200" dirty="0" smtClean="0"/>
              <a:t>. Час,  коли власні інтереси витісняють інтереси партнера, обов'язково супроводжує кожну сім</a:t>
            </a:r>
            <a:r>
              <a:rPr lang="en-US" sz="3200" dirty="0" smtClean="0"/>
              <a:t>’</a:t>
            </a:r>
            <a:r>
              <a:rPr lang="uk-UA" sz="3200" dirty="0" smtClean="0"/>
              <a:t>ю. </a:t>
            </a:r>
            <a:endParaRPr kumimoji="0" lang="ru-RU" sz="3200" b="0" i="0" u="none" strike="noStrike" kern="1200" cap="none" spc="0" normalizeH="0" baseline="0" noProof="0" dirty="0" smtClean="0">
              <a:ln>
                <a:solidFill>
                  <a:schemeClr val="tx1"/>
                </a:solidFill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  <p:transition>
    <p:wheel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116632"/>
            <a:ext cx="6768752" cy="720080"/>
          </a:xfrm>
          <a:noFill/>
        </p:spPr>
        <p:txBody>
          <a:bodyPr>
            <a:noAutofit/>
          </a:bodyPr>
          <a:lstStyle/>
          <a:p>
            <a:pPr algn="l"/>
            <a:r>
              <a:rPr lang="uk-UA" sz="54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+mj-lt"/>
                <a:cs typeface="Times New Roman" pitchFamily="18" charset="0"/>
              </a:rPr>
              <a:t>4. Співпраця</a:t>
            </a:r>
            <a:endParaRPr lang="ru-RU" sz="54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395536" y="4841776"/>
            <a:ext cx="8496944" cy="2016224"/>
          </a:xfrm>
          <a:prstGeom prst="rect">
            <a:avLst/>
          </a:prstGeom>
          <a:solidFill>
            <a:schemeClr val="bg1">
              <a:lumMod val="85000"/>
              <a:alpha val="84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</a:pPr>
            <a:r>
              <a:rPr lang="uk-UA" sz="3200" dirty="0"/>
              <a:t>У міру того, як шлюб розвивається, він стає </a:t>
            </a:r>
            <a:r>
              <a:rPr lang="uk-UA" sz="3200" dirty="0" smtClean="0"/>
              <a:t>більш </a:t>
            </a:r>
            <a:r>
              <a:rPr lang="uk-UA" sz="3200" dirty="0"/>
              <a:t>ускладненим. </a:t>
            </a:r>
            <a:r>
              <a:rPr lang="ru-RU" sz="3200" dirty="0" err="1" smtClean="0"/>
              <a:t>Кар'єра</a:t>
            </a:r>
            <a:r>
              <a:rPr lang="ru-RU" sz="3200" dirty="0" smtClean="0"/>
              <a:t> </a:t>
            </a:r>
            <a:r>
              <a:rPr lang="ru-RU" sz="3200" dirty="0" err="1" smtClean="0"/>
              <a:t>йде</a:t>
            </a:r>
            <a:r>
              <a:rPr lang="ru-RU" sz="3200" dirty="0" smtClean="0"/>
              <a:t> </a:t>
            </a:r>
            <a:r>
              <a:rPr lang="ru-RU" sz="3200" dirty="0" err="1" smtClean="0"/>
              <a:t>вгору</a:t>
            </a:r>
            <a:r>
              <a:rPr lang="ru-RU" sz="3200" dirty="0" smtClean="0"/>
              <a:t>, </a:t>
            </a:r>
            <a:r>
              <a:rPr lang="ru-RU" sz="3200" dirty="0" err="1" smtClean="0"/>
              <a:t>особисті</a:t>
            </a:r>
            <a:r>
              <a:rPr lang="ru-RU" sz="3200" dirty="0" smtClean="0"/>
              <a:t> </a:t>
            </a:r>
            <a:r>
              <a:rPr lang="ru-RU" sz="3200" dirty="0" err="1" smtClean="0"/>
              <a:t>зобов'язання</a:t>
            </a:r>
            <a:r>
              <a:rPr lang="ru-RU" sz="3200" dirty="0" smtClean="0"/>
              <a:t> </a:t>
            </a:r>
            <a:r>
              <a:rPr lang="ru-RU" sz="3200" dirty="0" err="1" smtClean="0"/>
              <a:t>ростуть</a:t>
            </a:r>
            <a:r>
              <a:rPr lang="ru-RU" sz="3200" dirty="0" smtClean="0"/>
              <a:t>, </a:t>
            </a:r>
            <a:r>
              <a:rPr lang="ru-RU" sz="3200" dirty="0" err="1" smtClean="0"/>
              <a:t>шлюб</a:t>
            </a:r>
            <a:r>
              <a:rPr lang="ru-RU" sz="3200" dirty="0" smtClean="0"/>
              <a:t> </a:t>
            </a:r>
            <a:r>
              <a:rPr lang="ru-RU" sz="3200" dirty="0" err="1" smtClean="0"/>
              <a:t>набуває</a:t>
            </a:r>
            <a:r>
              <a:rPr lang="ru-RU" sz="3200" dirty="0" smtClean="0"/>
              <a:t> </a:t>
            </a:r>
            <a:r>
              <a:rPr lang="ru-RU" sz="3200" dirty="0" err="1" smtClean="0"/>
              <a:t>ділового</a:t>
            </a:r>
            <a:r>
              <a:rPr lang="ru-RU" sz="3200" dirty="0" smtClean="0"/>
              <a:t> характеру. </a:t>
            </a:r>
            <a:endParaRPr kumimoji="0" lang="ru-RU" sz="3200" b="0" i="0" u="none" strike="noStrike" kern="1200" cap="none" spc="0" normalizeH="0" baseline="0" noProof="0" dirty="0" smtClean="0">
              <a:ln>
                <a:solidFill>
                  <a:schemeClr val="tx1"/>
                </a:solidFill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8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116632"/>
            <a:ext cx="6768752" cy="720080"/>
          </a:xfrm>
          <a:noFill/>
        </p:spPr>
        <p:txBody>
          <a:bodyPr>
            <a:noAutofit/>
          </a:bodyPr>
          <a:lstStyle/>
          <a:p>
            <a:pPr algn="l"/>
            <a:r>
              <a:rPr lang="uk-UA" sz="54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+mj-lt"/>
                <a:cs typeface="Times New Roman" pitchFamily="18" charset="0"/>
              </a:rPr>
              <a:t>5. </a:t>
            </a:r>
            <a:r>
              <a:rPr lang="uk-UA" sz="5400" dirty="0" err="1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+mj-lt"/>
                <a:cs typeface="Times New Roman" pitchFamily="18" charset="0"/>
              </a:rPr>
              <a:t>Возз</a:t>
            </a:r>
            <a:r>
              <a:rPr lang="en-US" sz="54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+mj-lt"/>
                <a:cs typeface="Times New Roman" pitchFamily="18" charset="0"/>
              </a:rPr>
              <a:t>’</a:t>
            </a:r>
            <a:r>
              <a:rPr lang="uk-UA" sz="54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+mj-lt"/>
                <a:cs typeface="Times New Roman" pitchFamily="18" charset="0"/>
              </a:rPr>
              <a:t>єднання</a:t>
            </a:r>
            <a:endParaRPr lang="ru-RU" sz="54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107504" y="5229200"/>
            <a:ext cx="8964488" cy="1628800"/>
          </a:xfrm>
          <a:prstGeom prst="rect">
            <a:avLst/>
          </a:prstGeom>
          <a:solidFill>
            <a:srgbClr val="DAE3F6">
              <a:alpha val="64000"/>
            </a:srgbClr>
          </a:solidFill>
          <a:ln w="12700">
            <a:solidFill>
              <a:schemeClr val="tx2">
                <a:lumMod val="40000"/>
                <a:lumOff val="60000"/>
              </a:schemeClr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</a:pPr>
            <a:r>
              <a:rPr lang="uk-UA" sz="3200" dirty="0"/>
              <a:t>Для щасливих </a:t>
            </a:r>
            <a:r>
              <a:rPr lang="uk-UA" sz="3200" dirty="0" smtClean="0"/>
              <a:t>пар </a:t>
            </a:r>
            <a:r>
              <a:rPr lang="uk-UA" sz="3200" dirty="0"/>
              <a:t>настає час оцінити один одного </a:t>
            </a:r>
            <a:r>
              <a:rPr lang="uk-UA" sz="3200" dirty="0" smtClean="0"/>
              <a:t>по-новому: </a:t>
            </a:r>
            <a:r>
              <a:rPr lang="uk-UA" sz="3200" dirty="0"/>
              <a:t>не як батьків і </a:t>
            </a:r>
            <a:r>
              <a:rPr lang="uk-UA" sz="3200" dirty="0" smtClean="0"/>
              <a:t>годувальників, а як друзів</a:t>
            </a:r>
            <a:r>
              <a:rPr lang="uk-UA" sz="3200" dirty="0"/>
              <a:t>, </a:t>
            </a:r>
            <a:r>
              <a:rPr lang="uk-UA" sz="3200" dirty="0" smtClean="0"/>
              <a:t>мислителів, закоханих </a:t>
            </a:r>
            <a:r>
              <a:rPr lang="uk-UA" sz="3200" dirty="0"/>
              <a:t>і </a:t>
            </a:r>
            <a:r>
              <a:rPr lang="uk-UA" sz="3200" dirty="0" smtClean="0"/>
              <a:t>шукачів нового. </a:t>
            </a:r>
            <a:endParaRPr kumimoji="0" lang="ru-RU" sz="3200" b="0" i="0" u="none" strike="noStrike" kern="1200" cap="none" spc="0" normalizeH="0" baseline="0" noProof="0" dirty="0" smtClean="0">
              <a:ln>
                <a:solidFill>
                  <a:schemeClr val="tx1"/>
                </a:solidFill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  <p:transition>
    <p:newsflash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116632"/>
            <a:ext cx="6768752" cy="720080"/>
          </a:xfrm>
          <a:noFill/>
        </p:spPr>
        <p:txBody>
          <a:bodyPr>
            <a:noAutofit/>
          </a:bodyPr>
          <a:lstStyle/>
          <a:p>
            <a:pPr algn="l"/>
            <a:r>
              <a:rPr lang="uk-UA" sz="54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+mj-lt"/>
                <a:cs typeface="Times New Roman" pitchFamily="18" charset="0"/>
              </a:rPr>
              <a:t>6. Вибух</a:t>
            </a:r>
            <a:endParaRPr lang="ru-RU" sz="54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4499992" y="764704"/>
            <a:ext cx="4212976" cy="5616624"/>
          </a:xfrm>
          <a:prstGeom prst="rect">
            <a:avLst/>
          </a:prstGeom>
          <a:solidFill>
            <a:srgbClr val="DAE3F6">
              <a:alpha val="64000"/>
            </a:srgbClr>
          </a:solidFill>
          <a:ln w="12700">
            <a:solidFill>
              <a:schemeClr val="tx2">
                <a:lumMod val="40000"/>
                <a:lumOff val="60000"/>
              </a:schemeClr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</a:pPr>
            <a:r>
              <a:rPr lang="uk-UA" sz="3200" dirty="0"/>
              <a:t>Втрата </a:t>
            </a:r>
            <a:r>
              <a:rPr lang="uk-UA" sz="3200" dirty="0" smtClean="0"/>
              <a:t>роботи, проблеми </a:t>
            </a:r>
            <a:r>
              <a:rPr lang="uk-UA" sz="3200" dirty="0"/>
              <a:t>зі здоров'ям, </a:t>
            </a:r>
            <a:r>
              <a:rPr lang="uk-UA" sz="3200" dirty="0" smtClean="0"/>
              <a:t>переїзд, </a:t>
            </a:r>
            <a:r>
              <a:rPr lang="uk-UA" sz="3200" dirty="0"/>
              <a:t>фінансові труднощі, хвороба або смерть </a:t>
            </a:r>
            <a:r>
              <a:rPr lang="uk-UA" sz="3200" dirty="0" smtClean="0"/>
              <a:t>батьків, </a:t>
            </a:r>
            <a:r>
              <a:rPr lang="uk-UA" sz="3200" dirty="0"/>
              <a:t>можуть </a:t>
            </a:r>
            <a:r>
              <a:rPr lang="uk-UA" sz="3200" dirty="0" smtClean="0"/>
              <a:t>викликати спалах гніву чи непорозуміння на даному етапі шлюбних відносин. Цей період є кризовим</a:t>
            </a:r>
            <a:endParaRPr kumimoji="0" lang="ru-RU" sz="3200" b="0" i="0" u="none" strike="noStrike" kern="1200" cap="none" spc="0" normalizeH="0" baseline="0" noProof="0" dirty="0" smtClean="0">
              <a:ln>
                <a:solidFill>
                  <a:schemeClr val="tx1"/>
                </a:solidFill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Times New Roman" pitchFamily="18" charset="0"/>
            </a:endParaRPr>
          </a:p>
        </p:txBody>
      </p:sp>
      <p:pic>
        <p:nvPicPr>
          <p:cNvPr id="7" name="Рисунок 6" descr="476dac0792b35aed371e7245c8286e3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356216">
            <a:off x="593238" y="1279188"/>
            <a:ext cx="3120759" cy="25922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Рисунок 4" descr="krizis-300x30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162021">
            <a:off x="1132772" y="3691191"/>
            <a:ext cx="3168352" cy="273907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116632"/>
            <a:ext cx="6768752" cy="720080"/>
          </a:xfrm>
          <a:noFill/>
        </p:spPr>
        <p:txBody>
          <a:bodyPr>
            <a:noAutofit/>
          </a:bodyPr>
          <a:lstStyle/>
          <a:p>
            <a:pPr algn="l"/>
            <a:r>
              <a:rPr lang="uk-UA" sz="5400" dirty="0" smtClean="0">
                <a:ln>
                  <a:solidFill>
                    <a:schemeClr val="tx1"/>
                  </a:solidFill>
                </a:ln>
                <a:solidFill>
                  <a:srgbClr val="873F03"/>
                </a:solidFill>
                <a:latin typeface="+mj-lt"/>
                <a:cs typeface="Times New Roman" pitchFamily="18" charset="0"/>
              </a:rPr>
              <a:t>7. Завершеність</a:t>
            </a:r>
            <a:endParaRPr lang="ru-RU" sz="5400" dirty="0">
              <a:ln>
                <a:solidFill>
                  <a:schemeClr val="tx1"/>
                </a:solidFill>
              </a:ln>
              <a:solidFill>
                <a:srgbClr val="873F03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287016" y="5085184"/>
            <a:ext cx="8749480" cy="1772816"/>
          </a:xfrm>
          <a:prstGeom prst="rect">
            <a:avLst/>
          </a:prstGeom>
          <a:solidFill>
            <a:srgbClr val="FBFEDA">
              <a:alpha val="74000"/>
            </a:srgbClr>
          </a:solidFill>
          <a:ln w="12700">
            <a:solidFill>
              <a:srgbClr val="FCDF76"/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</a:pPr>
            <a:r>
              <a:rPr lang="ru-RU" sz="2800" dirty="0" err="1" smtClean="0"/>
              <a:t>Щастя</a:t>
            </a:r>
            <a:r>
              <a:rPr lang="ru-RU" sz="2800" dirty="0" smtClean="0"/>
              <a:t> в </a:t>
            </a:r>
            <a:r>
              <a:rPr lang="ru-RU" sz="2800" dirty="0" err="1" smtClean="0"/>
              <a:t>шлюбі</a:t>
            </a:r>
            <a:r>
              <a:rPr lang="ru-RU" sz="2800" dirty="0" smtClean="0"/>
              <a:t> </a:t>
            </a:r>
            <a:r>
              <a:rPr lang="ru-RU" sz="2800" dirty="0" err="1" smtClean="0"/>
              <a:t>розквітає</a:t>
            </a:r>
            <a:r>
              <a:rPr lang="ru-RU" sz="2800" dirty="0" smtClean="0"/>
              <a:t>, </a:t>
            </a:r>
            <a:r>
              <a:rPr lang="ru-RU" sz="2800" dirty="0" err="1" smtClean="0"/>
              <a:t>навіть</a:t>
            </a:r>
            <a:r>
              <a:rPr lang="ru-RU" sz="2800" dirty="0" smtClean="0"/>
              <a:t> </a:t>
            </a:r>
            <a:r>
              <a:rPr lang="ru-RU" sz="2800" dirty="0" err="1" smtClean="0"/>
              <a:t>якщо</a:t>
            </a:r>
            <a:r>
              <a:rPr lang="ru-RU" sz="2800" dirty="0" smtClean="0"/>
              <a:t> </a:t>
            </a:r>
            <a:r>
              <a:rPr lang="ru-RU" sz="2800" dirty="0" err="1" smtClean="0"/>
              <a:t>іншим</a:t>
            </a:r>
            <a:r>
              <a:rPr lang="ru-RU" sz="2800" dirty="0" smtClean="0"/>
              <a:t> </a:t>
            </a:r>
            <a:r>
              <a:rPr lang="ru-RU" sz="2800" dirty="0" err="1" smtClean="0"/>
              <a:t>це</a:t>
            </a:r>
            <a:r>
              <a:rPr lang="ru-RU" sz="2800" dirty="0"/>
              <a:t> </a:t>
            </a:r>
            <a:r>
              <a:rPr lang="ru-RU" sz="2800" dirty="0" err="1" smtClean="0"/>
              <a:t>здається</a:t>
            </a:r>
            <a:r>
              <a:rPr lang="ru-RU" sz="2800" dirty="0" smtClean="0"/>
              <a:t> </a:t>
            </a:r>
            <a:r>
              <a:rPr lang="ru-RU" sz="2800" dirty="0" err="1" smtClean="0"/>
              <a:t>суцільною</a:t>
            </a:r>
            <a:r>
              <a:rPr lang="ru-RU" sz="2800" dirty="0" smtClean="0"/>
              <a:t> </a:t>
            </a:r>
            <a:r>
              <a:rPr lang="ru-RU" sz="2800" dirty="0" err="1" smtClean="0"/>
              <a:t>суперечністю</a:t>
            </a:r>
            <a:r>
              <a:rPr lang="ru-RU" sz="2800" dirty="0" smtClean="0"/>
              <a:t>. </a:t>
            </a:r>
            <a:r>
              <a:rPr lang="ru-RU" sz="2800" dirty="0" err="1" smtClean="0"/>
              <a:t>Експерти</a:t>
            </a:r>
            <a:r>
              <a:rPr lang="ru-RU" sz="2800" dirty="0" smtClean="0"/>
              <a:t> </a:t>
            </a:r>
            <a:r>
              <a:rPr lang="ru-RU" sz="2800" dirty="0" err="1" smtClean="0"/>
              <a:t>говорять</a:t>
            </a:r>
            <a:r>
              <a:rPr lang="ru-RU" sz="2800" dirty="0" smtClean="0"/>
              <a:t>, </a:t>
            </a:r>
            <a:r>
              <a:rPr lang="ru-RU" sz="2800" dirty="0" err="1" smtClean="0"/>
              <a:t>що</a:t>
            </a:r>
            <a:r>
              <a:rPr lang="ru-RU" sz="2800" dirty="0" smtClean="0"/>
              <a:t> </a:t>
            </a:r>
            <a:r>
              <a:rPr lang="ru-RU" sz="2800" dirty="0" err="1" smtClean="0"/>
              <a:t>це</a:t>
            </a:r>
            <a:r>
              <a:rPr lang="ru-RU" sz="2800" dirty="0" smtClean="0"/>
              <a:t> </a:t>
            </a:r>
            <a:r>
              <a:rPr lang="ru-RU" sz="2800" dirty="0" err="1" smtClean="0"/>
              <a:t>відбувається</a:t>
            </a:r>
            <a:r>
              <a:rPr lang="ru-RU" sz="2800" dirty="0" smtClean="0"/>
              <a:t> тому, </a:t>
            </a:r>
            <a:r>
              <a:rPr lang="ru-RU" sz="2800" dirty="0" err="1" smtClean="0"/>
              <a:t>що</a:t>
            </a:r>
            <a:r>
              <a:rPr lang="ru-RU" sz="2800" dirty="0" smtClean="0"/>
              <a:t> </a:t>
            </a:r>
            <a:r>
              <a:rPr lang="ru-RU" sz="2800" dirty="0" err="1" smtClean="0"/>
              <a:t>партнери</a:t>
            </a:r>
            <a:r>
              <a:rPr lang="ru-RU" sz="2800" dirty="0" smtClean="0"/>
              <a:t> </a:t>
            </a:r>
            <a:r>
              <a:rPr lang="ru-RU" sz="2800" dirty="0" err="1" smtClean="0"/>
              <a:t>знають</a:t>
            </a:r>
            <a:r>
              <a:rPr lang="ru-RU" sz="2800" dirty="0" smtClean="0"/>
              <a:t> один одного </a:t>
            </a:r>
            <a:r>
              <a:rPr lang="ru-RU" sz="2800" dirty="0" err="1" smtClean="0"/>
              <a:t>дуже</a:t>
            </a:r>
            <a:r>
              <a:rPr lang="ru-RU" sz="2800" dirty="0" smtClean="0"/>
              <a:t> добре. </a:t>
            </a:r>
            <a:endParaRPr kumimoji="0" lang="ru-RU" sz="2800" b="0" i="0" u="none" strike="noStrike" kern="1200" cap="none" spc="0" normalizeH="0" baseline="0" noProof="0" dirty="0" smtClean="0">
              <a:ln>
                <a:solidFill>
                  <a:schemeClr val="tx1"/>
                </a:solidFill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  <p:transition>
    <p:randomBar dir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22000" t="17000" r="20000" b="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188640"/>
            <a:ext cx="7992888" cy="720080"/>
          </a:xfrm>
          <a:noFill/>
        </p:spPr>
        <p:txBody>
          <a:bodyPr>
            <a:noAutofit/>
          </a:bodyPr>
          <a:lstStyle/>
          <a:p>
            <a:r>
              <a:rPr lang="uk-UA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+mj-lt"/>
                <a:cs typeface="Times New Roman" pitchFamily="18" charset="0"/>
              </a:rPr>
              <a:t>Етапи становлення сім</a:t>
            </a:r>
            <a:r>
              <a:rPr lang="en-US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+mj-lt"/>
                <a:cs typeface="Times New Roman" pitchFamily="18" charset="0"/>
              </a:rPr>
              <a:t>’</a:t>
            </a:r>
            <a:r>
              <a:rPr lang="uk-UA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+mj-lt"/>
                <a:cs typeface="Times New Roman" pitchFamily="18" charset="0"/>
              </a:rPr>
              <a:t>ї</a:t>
            </a:r>
            <a:endParaRPr lang="ru-RU" sz="54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C00000"/>
              </a:solidFill>
              <a:latin typeface="+mj-lt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79912" y="0"/>
            <a:ext cx="5364088" cy="1484784"/>
          </a:xfrm>
          <a:noFill/>
        </p:spPr>
        <p:txBody>
          <a:bodyPr>
            <a:noAutofit/>
          </a:bodyPr>
          <a:lstStyle/>
          <a:p>
            <a:r>
              <a:rPr lang="uk-UA" sz="4400" dirty="0" smtClean="0">
                <a:ln>
                  <a:solidFill>
                    <a:schemeClr val="tx1"/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cs typeface="Times New Roman" pitchFamily="18" charset="0"/>
              </a:rPr>
              <a:t>1. Етап дошлюбного залицяння</a:t>
            </a:r>
            <a:endParaRPr lang="ru-RU" sz="4400" dirty="0">
              <a:ln>
                <a:solidFill>
                  <a:schemeClr val="tx1"/>
                </a:solidFill>
              </a:ln>
              <a:solidFill>
                <a:schemeClr val="tx2">
                  <a:lumMod val="75000"/>
                </a:schemeClr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355976" y="1628800"/>
            <a:ext cx="4464496" cy="4401205"/>
          </a:xfrm>
          <a:prstGeom prst="rect">
            <a:avLst/>
          </a:prstGeom>
          <a:solidFill>
            <a:schemeClr val="bg1">
              <a:alpha val="77000"/>
            </a:schemeClr>
          </a:solidFill>
          <a:ln w="127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uk-UA" sz="2800" b="1" i="1" dirty="0" smtClean="0"/>
              <a:t>Головні завдання: </a:t>
            </a:r>
            <a:r>
              <a:rPr lang="uk-UA" sz="2800" dirty="0" smtClean="0"/>
              <a:t>досягнення </a:t>
            </a:r>
            <a:r>
              <a:rPr lang="uk-UA" sz="2800" dirty="0"/>
              <a:t>часткової психологічної і матеріальної незалежності від генетичної (батьківської) родини, набуття досвіду спілкування з іншою статтю, вибір шлюбного партнера, набуття досвіду емоційного і ділового взаємодії з ним.</a:t>
            </a:r>
            <a:endParaRPr lang="ru-RU" sz="2800" dirty="0"/>
          </a:p>
        </p:txBody>
      </p:sp>
    </p:spTree>
  </p:cSld>
  <p:clrMapOvr>
    <a:masterClrMapping/>
  </p:clrMapOvr>
  <p:transition>
    <p:cover dir="r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180528" y="0"/>
            <a:ext cx="4896544" cy="1800200"/>
          </a:xfrm>
          <a:noFill/>
        </p:spPr>
        <p:txBody>
          <a:bodyPr>
            <a:noAutofit/>
          </a:bodyPr>
          <a:lstStyle/>
          <a:p>
            <a:r>
              <a:rPr lang="uk-UA" sz="4400" dirty="0" smtClean="0">
                <a:ln>
                  <a:solidFill>
                    <a:schemeClr val="tx1"/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cs typeface="Times New Roman" pitchFamily="18" charset="0"/>
              </a:rPr>
              <a:t>2. Укладення шлюбу і фаза </a:t>
            </a:r>
            <a:r>
              <a:rPr lang="uk-UA" sz="4400" dirty="0" err="1" smtClean="0">
                <a:ln>
                  <a:solidFill>
                    <a:schemeClr val="tx1"/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cs typeface="Times New Roman" pitchFamily="18" charset="0"/>
              </a:rPr>
              <a:t>“без</a:t>
            </a:r>
            <a:r>
              <a:rPr lang="uk-UA" sz="4400" dirty="0" smtClean="0">
                <a:ln>
                  <a:solidFill>
                    <a:schemeClr val="tx1"/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cs typeface="Times New Roman" pitchFamily="18" charset="0"/>
              </a:rPr>
              <a:t> </a:t>
            </a:r>
            <a:r>
              <a:rPr lang="uk-UA" sz="4400" dirty="0" err="1" smtClean="0">
                <a:ln>
                  <a:solidFill>
                    <a:schemeClr val="tx1"/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cs typeface="Times New Roman" pitchFamily="18" charset="0"/>
              </a:rPr>
              <a:t>дітей”</a:t>
            </a:r>
            <a:endParaRPr lang="ru-RU" sz="4400" dirty="0">
              <a:ln>
                <a:solidFill>
                  <a:schemeClr val="tx1"/>
                </a:solidFill>
              </a:ln>
              <a:solidFill>
                <a:schemeClr val="tx2">
                  <a:lumMod val="75000"/>
                </a:schemeClr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323528" y="2276872"/>
            <a:ext cx="4105472" cy="3240360"/>
          </a:xfrm>
          <a:prstGeom prst="rect">
            <a:avLst/>
          </a:prstGeom>
          <a:solidFill>
            <a:schemeClr val="bg1">
              <a:alpha val="94000"/>
            </a:schemeClr>
          </a:solidFill>
          <a:ln w="12700">
            <a:solidFill>
              <a:schemeClr val="accent3">
                <a:lumMod val="40000"/>
                <a:lumOff val="60000"/>
                <a:alpha val="97000"/>
              </a:schemeClr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</a:pPr>
            <a:r>
              <a:rPr lang="uk-UA" sz="2800" b="1" i="1" dirty="0" smtClean="0"/>
              <a:t>Головне завдання: </a:t>
            </a:r>
            <a:r>
              <a:rPr lang="uk-UA" sz="2800" dirty="0" smtClean="0"/>
              <a:t>провести </a:t>
            </a:r>
            <a:r>
              <a:rPr lang="uk-UA" sz="2800" dirty="0"/>
              <a:t>величезну кількість переговорів і встановити безліч угод з найрізноманітніших питань (від цінностей до звичок). 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kumimoji="0" lang="ru-RU" sz="2800" b="0" i="0" u="none" strike="noStrike" kern="1200" cap="none" spc="0" normalizeH="0" baseline="0" noProof="0" dirty="0" smtClean="0">
              <a:ln>
                <a:solidFill>
                  <a:schemeClr val="tx1"/>
                </a:solidFill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  <p:transition>
    <p:blinds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88640"/>
            <a:ext cx="8280920" cy="1440160"/>
          </a:xfrm>
          <a:noFill/>
        </p:spPr>
        <p:txBody>
          <a:bodyPr>
            <a:noAutofit/>
          </a:bodyPr>
          <a:lstStyle/>
          <a:p>
            <a:r>
              <a:rPr lang="uk-UA" sz="4400" dirty="0" smtClean="0">
                <a:ln>
                  <a:solidFill>
                    <a:schemeClr val="tx1"/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cs typeface="Times New Roman" pitchFamily="18" charset="0"/>
              </a:rPr>
              <a:t>3</a:t>
            </a:r>
            <a:r>
              <a:rPr lang="uk-UA" sz="44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+mj-lt"/>
                <a:cs typeface="Times New Roman" pitchFamily="18" charset="0"/>
              </a:rPr>
              <a:t>. </a:t>
            </a:r>
            <a:r>
              <a:rPr lang="uk-UA" sz="4400" b="1" dirty="0">
                <a:solidFill>
                  <a:schemeClr val="tx1"/>
                </a:solidFill>
              </a:rPr>
              <a:t>Молода сім'я з маленькими дітьми</a:t>
            </a:r>
            <a:endParaRPr lang="ru-RU" sz="44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179512" y="4968552"/>
            <a:ext cx="8856984" cy="1772816"/>
          </a:xfrm>
          <a:prstGeom prst="rect">
            <a:avLst/>
          </a:prstGeom>
          <a:solidFill>
            <a:schemeClr val="bg1">
              <a:alpha val="73000"/>
            </a:schemeClr>
          </a:solidFill>
          <a:ln w="12700">
            <a:solidFill>
              <a:schemeClr val="accent3">
                <a:lumMod val="40000"/>
                <a:lumOff val="60000"/>
                <a:alpha val="97000"/>
              </a:schemeClr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</a:pPr>
            <a:r>
              <a:rPr lang="uk-UA" sz="2800" b="1" i="1" dirty="0" smtClean="0"/>
              <a:t>Головне завдання: </a:t>
            </a:r>
            <a:r>
              <a:rPr lang="uk-UA" sz="2800" dirty="0" smtClean="0"/>
              <a:t>поділ </a:t>
            </a:r>
            <a:r>
              <a:rPr lang="uk-UA" sz="2800" dirty="0"/>
              <a:t>ролей, пов'язаних з </a:t>
            </a:r>
            <a:r>
              <a:rPr lang="uk-UA" sz="2800" dirty="0" smtClean="0"/>
              <a:t>батьківством, </a:t>
            </a:r>
            <a:r>
              <a:rPr lang="uk-UA" sz="2800" dirty="0"/>
              <a:t>їх узгодження, матеріальне забезпечення нових умов </a:t>
            </a:r>
            <a:r>
              <a:rPr lang="uk-UA" sz="2800" dirty="0" smtClean="0"/>
              <a:t>життя, </a:t>
            </a:r>
            <a:r>
              <a:rPr lang="uk-UA" sz="2800" dirty="0"/>
              <a:t>пристосування до великих фізичних і психічних </a:t>
            </a:r>
            <a:r>
              <a:rPr lang="uk-UA" sz="2800" dirty="0" smtClean="0"/>
              <a:t>навантажень</a:t>
            </a:r>
            <a:endParaRPr kumimoji="0" lang="ru-RU" sz="2800" b="0" i="0" u="none" strike="noStrike" kern="1200" cap="none" spc="0" normalizeH="0" baseline="0" noProof="0" dirty="0" smtClean="0">
              <a:ln>
                <a:solidFill>
                  <a:schemeClr val="tx1"/>
                </a:solidFill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3968" y="0"/>
            <a:ext cx="4536504" cy="1412776"/>
          </a:xfrm>
          <a:noFill/>
        </p:spPr>
        <p:txBody>
          <a:bodyPr>
            <a:noAutofit/>
          </a:bodyPr>
          <a:lstStyle/>
          <a:p>
            <a:r>
              <a:rPr lang="uk-UA" sz="4400" dirty="0" smtClean="0">
                <a:ln>
                  <a:solidFill>
                    <a:schemeClr val="tx1"/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cs typeface="Times New Roman" pitchFamily="18" charset="0"/>
              </a:rPr>
              <a:t>4</a:t>
            </a:r>
            <a:r>
              <a:rPr lang="uk-UA" sz="44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+mj-lt"/>
                <a:cs typeface="Times New Roman" pitchFamily="18" charset="0"/>
              </a:rPr>
              <a:t>. </a:t>
            </a:r>
            <a:r>
              <a:rPr lang="uk-UA" sz="4400" b="1" dirty="0" smtClean="0">
                <a:solidFill>
                  <a:schemeClr val="tx1"/>
                </a:solidFill>
              </a:rPr>
              <a:t>Сім'я з дітьми-школярами</a:t>
            </a:r>
            <a:endParaRPr lang="ru-RU" sz="44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323528" y="4481736"/>
            <a:ext cx="4861048" cy="2376264"/>
          </a:xfrm>
          <a:prstGeom prst="rect">
            <a:avLst/>
          </a:prstGeom>
          <a:solidFill>
            <a:schemeClr val="bg1">
              <a:alpha val="89000"/>
            </a:schemeClr>
          </a:solidFill>
          <a:ln w="12700">
            <a:solidFill>
              <a:schemeClr val="tx2">
                <a:lumMod val="60000"/>
                <a:lumOff val="40000"/>
                <a:alpha val="97000"/>
              </a:schemeClr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</a:pPr>
            <a:r>
              <a:rPr lang="uk-UA" sz="2800" b="1" i="1" dirty="0" smtClean="0"/>
              <a:t>Головне завдання: </a:t>
            </a:r>
            <a:r>
              <a:rPr lang="uk-UA" sz="2800" dirty="0" smtClean="0"/>
              <a:t>поєднання кар'єрних досягнень з розподілом часу для приділення його кожному члену родини.</a:t>
            </a:r>
            <a:endParaRPr kumimoji="0" lang="ru-RU" sz="2800" b="0" i="0" u="none" strike="noStrike" kern="1200" cap="none" spc="0" normalizeH="0" baseline="0" noProof="0" dirty="0" smtClean="0">
              <a:ln>
                <a:solidFill>
                  <a:schemeClr val="tx1"/>
                </a:solidFill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  <p:transition>
    <p:strips dir="r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13000" b="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1412776"/>
          </a:xfrm>
          <a:noFill/>
        </p:spPr>
        <p:txBody>
          <a:bodyPr>
            <a:noAutofit/>
          </a:bodyPr>
          <a:lstStyle/>
          <a:p>
            <a:r>
              <a:rPr lang="uk-UA" sz="4000" dirty="0">
                <a:ln>
                  <a:solidFill>
                    <a:schemeClr val="tx1"/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cs typeface="Times New Roman" pitchFamily="18" charset="0"/>
              </a:rPr>
              <a:t>5</a:t>
            </a:r>
            <a:r>
              <a:rPr lang="uk-UA" sz="40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+mj-lt"/>
                <a:cs typeface="Times New Roman" pitchFamily="18" charset="0"/>
              </a:rPr>
              <a:t>. </a:t>
            </a:r>
            <a:r>
              <a:rPr lang="uk-UA" sz="4000" b="1" dirty="0">
                <a:solidFill>
                  <a:schemeClr val="tx1"/>
                </a:solidFill>
              </a:rPr>
              <a:t>Сім'я зрілого віку, </a:t>
            </a:r>
            <a:r>
              <a:rPr lang="uk-UA" sz="4000" b="1" dirty="0" smtClean="0">
                <a:solidFill>
                  <a:schemeClr val="tx1"/>
                </a:solidFill>
              </a:rPr>
              <a:t>яку </a:t>
            </a:r>
            <a:r>
              <a:rPr lang="uk-UA" sz="4000" b="1" dirty="0">
                <a:solidFill>
                  <a:schemeClr val="tx1"/>
                </a:solidFill>
              </a:rPr>
              <a:t>залишають діти.</a:t>
            </a:r>
            <a:endParaRPr lang="ru-RU" sz="40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144016" y="4797152"/>
            <a:ext cx="8892480" cy="1944216"/>
          </a:xfrm>
          <a:prstGeom prst="rect">
            <a:avLst/>
          </a:prstGeom>
          <a:solidFill>
            <a:schemeClr val="bg1">
              <a:alpha val="89000"/>
            </a:schemeClr>
          </a:solidFill>
          <a:ln w="19050">
            <a:solidFill>
              <a:schemeClr val="bg2">
                <a:lumMod val="50000"/>
                <a:alpha val="97000"/>
              </a:schemeClr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</a:pPr>
            <a:r>
              <a:rPr lang="uk-UA" sz="2800" b="1" i="1" dirty="0" smtClean="0"/>
              <a:t>Криза: </a:t>
            </a:r>
            <a:r>
              <a:rPr lang="uk-UA" sz="2800" dirty="0" smtClean="0"/>
              <a:t>характеризується </a:t>
            </a:r>
            <a:r>
              <a:rPr lang="uk-UA" sz="2800" dirty="0"/>
              <a:t>високим ступенем </a:t>
            </a:r>
            <a:r>
              <a:rPr lang="uk-UA" sz="2800" dirty="0" smtClean="0"/>
              <a:t>тривоги з приводу </a:t>
            </a:r>
            <a:r>
              <a:rPr lang="ru-RU" sz="2800" dirty="0" err="1" smtClean="0"/>
              <a:t>втрати</a:t>
            </a:r>
            <a:r>
              <a:rPr lang="ru-RU" sz="2800" dirty="0" smtClean="0"/>
              <a:t> </a:t>
            </a:r>
            <a:r>
              <a:rPr lang="ru-RU" sz="2800" dirty="0" err="1" smtClean="0"/>
              <a:t>любові</a:t>
            </a:r>
            <a:r>
              <a:rPr lang="ru-RU" sz="2800" dirty="0" smtClean="0"/>
              <a:t>, </a:t>
            </a:r>
            <a:r>
              <a:rPr lang="ru-RU" sz="2800" dirty="0" err="1" smtClean="0"/>
              <a:t>розчарування</a:t>
            </a:r>
            <a:r>
              <a:rPr lang="ru-RU" sz="2800" dirty="0" smtClean="0"/>
              <a:t>, «</a:t>
            </a:r>
            <a:r>
              <a:rPr lang="ru-RU" sz="2800" dirty="0" err="1" smtClean="0"/>
              <a:t>знецінення</a:t>
            </a:r>
            <a:r>
              <a:rPr lang="ru-RU" sz="2800" dirty="0" smtClean="0"/>
              <a:t>» партнера </a:t>
            </a:r>
            <a:r>
              <a:rPr lang="ru-RU" sz="2800" dirty="0" err="1" smtClean="0"/>
              <a:t>і</a:t>
            </a:r>
            <a:r>
              <a:rPr lang="ru-RU" sz="2800" dirty="0" smtClean="0"/>
              <a:t> </a:t>
            </a:r>
            <a:r>
              <a:rPr lang="ru-RU" sz="2800" dirty="0" err="1" smtClean="0"/>
              <a:t>зниження</a:t>
            </a:r>
            <a:r>
              <a:rPr lang="ru-RU" sz="2800" dirty="0" smtClean="0"/>
              <a:t> </a:t>
            </a:r>
            <a:r>
              <a:rPr lang="ru-RU" sz="2800" dirty="0" err="1" smtClean="0"/>
              <a:t>почуття</a:t>
            </a:r>
            <a:r>
              <a:rPr lang="ru-RU" sz="2800" dirty="0" smtClean="0"/>
              <a:t> </a:t>
            </a:r>
            <a:r>
              <a:rPr lang="ru-RU" sz="2800" dirty="0" err="1" smtClean="0"/>
              <a:t>суб'єктивної</a:t>
            </a:r>
            <a:r>
              <a:rPr lang="ru-RU" sz="2800" dirty="0" smtClean="0"/>
              <a:t> </a:t>
            </a:r>
            <a:r>
              <a:rPr lang="ru-RU" sz="2800" dirty="0" err="1" smtClean="0"/>
              <a:t>задоволеності</a:t>
            </a:r>
            <a:r>
              <a:rPr lang="ru-RU" sz="2800" dirty="0" smtClean="0"/>
              <a:t> </a:t>
            </a:r>
            <a:r>
              <a:rPr lang="ru-RU" sz="2800" dirty="0" err="1" smtClean="0"/>
              <a:t>шлюбом</a:t>
            </a:r>
            <a:r>
              <a:rPr lang="ru-RU" sz="2800" dirty="0" smtClean="0"/>
              <a:t>. Для </a:t>
            </a:r>
            <a:r>
              <a:rPr lang="ru-RU" sz="2800" dirty="0" err="1" smtClean="0"/>
              <a:t>даного</a:t>
            </a:r>
            <a:r>
              <a:rPr lang="ru-RU" sz="2800" dirty="0" smtClean="0"/>
              <a:t> </a:t>
            </a:r>
            <a:r>
              <a:rPr lang="ru-RU" sz="2800" dirty="0" err="1" smtClean="0"/>
              <a:t>періоду</a:t>
            </a:r>
            <a:r>
              <a:rPr lang="ru-RU" sz="2800" dirty="0" smtClean="0"/>
              <a:t> </a:t>
            </a:r>
            <a:r>
              <a:rPr lang="ru-RU" sz="2800" dirty="0" err="1" smtClean="0"/>
              <a:t>характерні</a:t>
            </a:r>
            <a:r>
              <a:rPr lang="ru-RU" sz="2800" dirty="0" smtClean="0"/>
              <a:t> </a:t>
            </a:r>
            <a:r>
              <a:rPr lang="ru-RU" sz="2800" dirty="0" err="1" smtClean="0"/>
              <a:t>зради</a:t>
            </a:r>
            <a:r>
              <a:rPr lang="ru-RU" sz="2800" dirty="0" smtClean="0"/>
              <a:t>.</a:t>
            </a:r>
            <a:endParaRPr kumimoji="0" lang="ru-RU" sz="2800" b="0" i="0" u="none" strike="noStrike" kern="1200" cap="none" spc="0" normalizeH="0" baseline="0" noProof="0" dirty="0" smtClean="0">
              <a:ln>
                <a:solidFill>
                  <a:schemeClr val="tx1"/>
                </a:solidFill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16000" b="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1196752"/>
          </a:xfrm>
          <a:noFill/>
        </p:spPr>
        <p:txBody>
          <a:bodyPr>
            <a:noAutofit/>
          </a:bodyPr>
          <a:lstStyle/>
          <a:p>
            <a:r>
              <a:rPr lang="uk-UA" sz="4000" dirty="0" smtClean="0">
                <a:ln>
                  <a:solidFill>
                    <a:schemeClr val="tx1"/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cs typeface="Times New Roman" pitchFamily="18" charset="0"/>
              </a:rPr>
              <a:t>6</a:t>
            </a:r>
            <a:r>
              <a:rPr lang="uk-UA" sz="40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+mj-lt"/>
                <a:cs typeface="Times New Roman" pitchFamily="18" charset="0"/>
              </a:rPr>
              <a:t>. </a:t>
            </a:r>
            <a:r>
              <a:rPr lang="uk-UA" sz="4400" b="1" dirty="0">
                <a:solidFill>
                  <a:schemeClr val="tx1"/>
                </a:solidFill>
              </a:rPr>
              <a:t>Старіюча сім'я</a:t>
            </a:r>
            <a:r>
              <a:rPr lang="uk-UA" sz="4000" b="1" dirty="0" smtClean="0">
                <a:solidFill>
                  <a:schemeClr val="tx1"/>
                </a:solidFill>
              </a:rPr>
              <a:t>.</a:t>
            </a:r>
            <a:endParaRPr lang="ru-RU" sz="40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144016" y="4797152"/>
            <a:ext cx="8892480" cy="1944216"/>
          </a:xfrm>
          <a:prstGeom prst="rect">
            <a:avLst/>
          </a:prstGeom>
          <a:solidFill>
            <a:schemeClr val="bg1">
              <a:alpha val="89000"/>
            </a:schemeClr>
          </a:solidFill>
          <a:ln w="19050">
            <a:solidFill>
              <a:schemeClr val="bg2">
                <a:lumMod val="50000"/>
                <a:alpha val="97000"/>
              </a:schemeClr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</a:pPr>
            <a:r>
              <a:rPr lang="uk-UA" sz="2800" b="1" i="1" dirty="0" smtClean="0"/>
              <a:t>Криза: </a:t>
            </a:r>
            <a:r>
              <a:rPr lang="uk-UA" sz="2800" dirty="0"/>
              <a:t>На даному етапі поновлюються подружні стосунки, надається новий зміст сімейним </a:t>
            </a:r>
            <a:r>
              <a:rPr lang="uk-UA" sz="2800" dirty="0" smtClean="0"/>
              <a:t>функціям (виражається </a:t>
            </a:r>
            <a:r>
              <a:rPr lang="uk-UA" sz="2800" dirty="0"/>
              <a:t>участю у вихованні онуків</a:t>
            </a:r>
            <a:r>
              <a:rPr lang="uk-UA" sz="2800" dirty="0" smtClean="0"/>
              <a:t>), проте чоловік перестає відчувати себе годувальником.</a:t>
            </a:r>
            <a:endParaRPr kumimoji="0" lang="ru-RU" sz="2800" b="0" i="0" u="none" strike="noStrike" kern="1200" cap="none" spc="0" normalizeH="0" baseline="0" noProof="0" dirty="0" smtClean="0">
              <a:ln>
                <a:solidFill>
                  <a:schemeClr val="tx1"/>
                </a:solidFill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9000" b="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1196752"/>
          </a:xfrm>
          <a:noFill/>
        </p:spPr>
        <p:txBody>
          <a:bodyPr>
            <a:noAutofit/>
          </a:bodyPr>
          <a:lstStyle/>
          <a:p>
            <a:r>
              <a:rPr lang="uk-UA" sz="4000" dirty="0" smtClean="0">
                <a:ln>
                  <a:solidFill>
                    <a:schemeClr val="tx1"/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cs typeface="Times New Roman" pitchFamily="18" charset="0"/>
              </a:rPr>
              <a:t>6</a:t>
            </a:r>
            <a:r>
              <a:rPr lang="uk-UA" sz="40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+mj-lt"/>
                <a:cs typeface="Times New Roman" pitchFamily="18" charset="0"/>
              </a:rPr>
              <a:t>. </a:t>
            </a:r>
            <a:r>
              <a:rPr lang="uk-UA" sz="4400" b="1" dirty="0" smtClean="0">
                <a:solidFill>
                  <a:schemeClr val="tx1"/>
                </a:solidFill>
              </a:rPr>
              <a:t>Завершальна фаза розвитку сім</a:t>
            </a:r>
            <a:r>
              <a:rPr lang="en-US" sz="4400" b="1" dirty="0" smtClean="0">
                <a:solidFill>
                  <a:schemeClr val="tx1"/>
                </a:solidFill>
              </a:rPr>
              <a:t>’</a:t>
            </a:r>
            <a:r>
              <a:rPr lang="uk-UA" sz="4400" b="1" dirty="0" smtClean="0">
                <a:solidFill>
                  <a:schemeClr val="tx1"/>
                </a:solidFill>
              </a:rPr>
              <a:t>ї</a:t>
            </a:r>
            <a:endParaRPr lang="ru-RU" sz="40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144016" y="4941168"/>
            <a:ext cx="8892480" cy="1800200"/>
          </a:xfrm>
          <a:prstGeom prst="rect">
            <a:avLst/>
          </a:prstGeom>
          <a:solidFill>
            <a:schemeClr val="bg1">
              <a:alpha val="89000"/>
            </a:schemeClr>
          </a:solidFill>
          <a:ln w="19050">
            <a:solidFill>
              <a:schemeClr val="bg2">
                <a:lumMod val="50000"/>
                <a:alpha val="97000"/>
              </a:schemeClr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</a:pPr>
            <a:r>
              <a:rPr lang="uk-UA" sz="2800" b="1" i="1" dirty="0" smtClean="0"/>
              <a:t>Головне завдання: </a:t>
            </a:r>
            <a:r>
              <a:rPr lang="ru-RU" sz="2800" dirty="0" err="1" smtClean="0"/>
              <a:t>визначити</a:t>
            </a:r>
            <a:r>
              <a:rPr lang="ru-RU" sz="2800" dirty="0" smtClean="0"/>
              <a:t> роль</a:t>
            </a:r>
            <a:r>
              <a:rPr lang="uk-UA" sz="2800" dirty="0" smtClean="0"/>
              <a:t>: </a:t>
            </a:r>
            <a:r>
              <a:rPr lang="uk-UA" sz="2800" dirty="0"/>
              <a:t>«співіснуючі», «партнери», «закохані друзі». </a:t>
            </a:r>
            <a:r>
              <a:rPr lang="ru-RU" sz="2800" dirty="0" err="1" smtClean="0"/>
              <a:t>Зазначені</a:t>
            </a:r>
            <a:r>
              <a:rPr lang="ru-RU" sz="2800" dirty="0" smtClean="0"/>
              <a:t> </a:t>
            </a:r>
            <a:r>
              <a:rPr lang="ru-RU" sz="2800" dirty="0" err="1" smtClean="0"/>
              <a:t>типи</a:t>
            </a:r>
            <a:r>
              <a:rPr lang="ru-RU" sz="2800" dirty="0" smtClean="0"/>
              <a:t> </a:t>
            </a:r>
            <a:r>
              <a:rPr lang="ru-RU" sz="2800" dirty="0" err="1" smtClean="0"/>
              <a:t>відносин</a:t>
            </a:r>
            <a:r>
              <a:rPr lang="ru-RU" sz="2800" dirty="0" smtClean="0"/>
              <a:t> </a:t>
            </a:r>
            <a:r>
              <a:rPr lang="ru-RU" sz="2800" dirty="0" err="1" smtClean="0"/>
              <a:t>розрізняються</a:t>
            </a:r>
            <a:r>
              <a:rPr lang="ru-RU" sz="2800" dirty="0" smtClean="0"/>
              <a:t> по </a:t>
            </a:r>
            <a:r>
              <a:rPr lang="ru-RU" sz="2800" dirty="0" err="1" smtClean="0"/>
              <a:t>емоційній</a:t>
            </a:r>
            <a:r>
              <a:rPr lang="ru-RU" sz="2800" dirty="0" smtClean="0"/>
              <a:t> </a:t>
            </a:r>
            <a:r>
              <a:rPr lang="ru-RU" sz="2800" dirty="0" err="1" smtClean="0"/>
              <a:t>близькості</a:t>
            </a:r>
            <a:r>
              <a:rPr lang="ru-RU" sz="2800" dirty="0" smtClean="0"/>
              <a:t>, нормальному </a:t>
            </a:r>
            <a:r>
              <a:rPr lang="ru-RU" sz="2800" dirty="0" err="1" smtClean="0"/>
              <a:t>розвиткові</a:t>
            </a:r>
            <a:r>
              <a:rPr lang="ru-RU" sz="2800" dirty="0" smtClean="0"/>
              <a:t> </a:t>
            </a:r>
            <a:r>
              <a:rPr lang="ru-RU" sz="2800" dirty="0" err="1" smtClean="0"/>
              <a:t>яких</a:t>
            </a:r>
            <a:r>
              <a:rPr lang="ru-RU" sz="2800" dirty="0" smtClean="0"/>
              <a:t> </a:t>
            </a:r>
            <a:r>
              <a:rPr lang="ru-RU" sz="2800" dirty="0" err="1" smtClean="0"/>
              <a:t>заважають</a:t>
            </a:r>
            <a:r>
              <a:rPr lang="ru-RU" sz="2800" dirty="0" smtClean="0"/>
              <a:t> </a:t>
            </a:r>
            <a:r>
              <a:rPr lang="ru-RU" sz="2800" dirty="0" err="1" smtClean="0"/>
              <a:t>фізичні</a:t>
            </a:r>
            <a:r>
              <a:rPr lang="ru-RU" sz="2800" dirty="0" smtClean="0"/>
              <a:t> </a:t>
            </a:r>
            <a:r>
              <a:rPr lang="ru-RU" sz="2800" dirty="0" err="1" smtClean="0"/>
              <a:t>можливості</a:t>
            </a:r>
            <a:r>
              <a:rPr lang="ru-RU" sz="2800" dirty="0" smtClean="0"/>
              <a:t>.</a:t>
            </a:r>
            <a:endParaRPr kumimoji="0" lang="ru-RU" sz="2800" b="0" i="0" u="none" strike="noStrike" kern="1200" cap="none" spc="0" normalizeH="0" baseline="0" noProof="0" dirty="0" smtClean="0">
              <a:ln>
                <a:solidFill>
                  <a:schemeClr val="tx1"/>
                </a:solidFill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  <p:transition>
    <p:blinds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143</TotalTime>
  <Words>472</Words>
  <Application>Microsoft Office PowerPoint</Application>
  <PresentationFormat>Экран (4:3)</PresentationFormat>
  <Paragraphs>31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Company>Krokoz™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28</cp:revision>
  <dcterms:created xsi:type="dcterms:W3CDTF">2016-03-20T14:38:23Z</dcterms:created>
  <dcterms:modified xsi:type="dcterms:W3CDTF">2016-03-20T17:02:08Z</dcterms:modified>
</cp:coreProperties>
</file>